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4" r:id="rId45"/>
    <p:sldId id="301" r:id="rId46"/>
    <p:sldId id="302" r:id="rId47"/>
    <p:sldId id="303" r:id="rId4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6" d="100"/>
          <a:sy n="126" d="100"/>
        </p:scale>
        <p:origin x="-360"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2018/3/22</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2018/3/22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摄像机</a:t>
            </a:r>
            <a:r>
              <a:rPr lang="zh-CN" altLang="en-US" dirty="0"/>
              <a:t>操作</a:t>
            </a:r>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522202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第一人称视角</a:t>
            </a:r>
          </a:p>
        </p:txBody>
      </p:sp>
      <p:sp>
        <p:nvSpPr>
          <p:cNvPr id="3" name="内容占位符 2"/>
          <p:cNvSpPr>
            <a:spLocks noGrp="1"/>
          </p:cNvSpPr>
          <p:nvPr>
            <p:ph idx="1"/>
          </p:nvPr>
        </p:nvSpPr>
        <p:spPr/>
        <p:txBody>
          <a:bodyPr>
            <a:normAutofit fontScale="62500" lnSpcReduction="20000"/>
          </a:bodyPr>
          <a:lstStyle/>
          <a:p>
            <a:r>
              <a:rPr lang="zh-CN" altLang="zh-CN" dirty="0"/>
              <a:t>这种类型的视角在基于化身模型的游戏中使用，所谓化身指的是玩家所控制的角色，一般都将摄像机置于化身的眼睛处，随着化身的移动及旋转摄像机进行相应的变化。这种视角的优点是不需要渲染化身，摄像机完全由化身的状态决定，和环境交互较为容易（捡拾物品，瞄准敌人等）。但缺陷是不能看到化身，不能使用摄像机效果（比如镜头的推拉摇移），完成某些动作较为困难（比如越过一个深坑）。</a:t>
            </a:r>
          </a:p>
          <a:p>
            <a:r>
              <a:rPr lang="zh-CN" altLang="zh-CN" dirty="0"/>
              <a:t>很多射击类游戏当中使用了第一人称</a:t>
            </a:r>
            <a:r>
              <a:rPr lang="zh-CN" altLang="zh-CN" dirty="0" smtClean="0"/>
              <a:t>视角</a:t>
            </a:r>
            <a:endParaRPr lang="en-US" altLang="zh-CN" dirty="0" smtClean="0"/>
          </a:p>
          <a:p>
            <a:r>
              <a:rPr lang="zh-CN" altLang="zh-CN" dirty="0" smtClean="0"/>
              <a:t>这种</a:t>
            </a:r>
            <a:r>
              <a:rPr lang="zh-CN" altLang="zh-CN" dirty="0"/>
              <a:t>视角使用至少</a:t>
            </a:r>
            <a:r>
              <a:rPr lang="en-US" altLang="zh-CN" dirty="0"/>
              <a:t>4</a:t>
            </a:r>
            <a:r>
              <a:rPr lang="zh-CN" altLang="zh-CN" dirty="0"/>
              <a:t>个自由度来定义——</a:t>
            </a:r>
            <a:r>
              <a:rPr lang="en-US" altLang="zh-CN" i="1" dirty="0"/>
              <a:t>X</a:t>
            </a:r>
            <a:r>
              <a:rPr lang="en-US" altLang="zh-CN" dirty="0"/>
              <a:t>,</a:t>
            </a:r>
            <a:r>
              <a:rPr lang="en-US" altLang="zh-CN" i="1" dirty="0"/>
              <a:t>Y</a:t>
            </a:r>
            <a:r>
              <a:rPr lang="en-US" altLang="zh-CN" dirty="0"/>
              <a:t>,</a:t>
            </a:r>
            <a:r>
              <a:rPr lang="en-US" altLang="zh-CN" i="1" dirty="0"/>
              <a:t>Z</a:t>
            </a:r>
            <a:r>
              <a:rPr lang="zh-CN" altLang="zh-CN" dirty="0"/>
              <a:t>和</a:t>
            </a:r>
            <a:r>
              <a:rPr lang="en-US" altLang="zh-CN" dirty="0"/>
              <a:t>pan</a:t>
            </a:r>
            <a:r>
              <a:rPr lang="zh-CN" altLang="zh-CN" dirty="0"/>
              <a:t>（</a:t>
            </a:r>
            <a:r>
              <a:rPr lang="en-US" altLang="zh-CN" dirty="0"/>
              <a:t>yaw</a:t>
            </a:r>
            <a:r>
              <a:rPr lang="zh-CN" altLang="zh-CN" dirty="0"/>
              <a:t>），有时也可以控制</a:t>
            </a:r>
            <a:r>
              <a:rPr lang="en-US" altLang="zh-CN" dirty="0"/>
              <a:t>tilt</a:t>
            </a:r>
            <a:r>
              <a:rPr lang="zh-CN" altLang="zh-CN" dirty="0"/>
              <a:t>（</a:t>
            </a:r>
            <a:r>
              <a:rPr lang="en-US" altLang="zh-CN" dirty="0"/>
              <a:t>pitch</a:t>
            </a:r>
            <a:r>
              <a:rPr lang="zh-CN" altLang="zh-CN" dirty="0"/>
              <a:t>）。游戏过程当中，鼠标移动来控制摄像机的旋转，键盘的上下键来控制摄像机的前后运动，有时也引入左右平移控制。在第一人称视角游戏中，控制摄像机就是控制角色本身，所以角色的状态信息（位置、朝向）和摄像机是一致的，只要计算其中的一个，另外一个的信息就可以</a:t>
            </a:r>
            <a:r>
              <a:rPr lang="zh-CN" altLang="zh-CN" dirty="0" smtClean="0"/>
              <a:t>得到</a:t>
            </a:r>
            <a:endParaRPr lang="zh-CN" altLang="en-US" dirty="0"/>
          </a:p>
        </p:txBody>
      </p:sp>
    </p:spTree>
    <p:extLst>
      <p:ext uri="{BB962C8B-B14F-4D97-AF65-F5344CB8AC3E}">
        <p14:creationId xmlns:p14="http://schemas.microsoft.com/office/powerpoint/2010/main" val="352326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quake4-04699.jpg"/>
          <p:cNvPicPr/>
          <p:nvPr/>
        </p:nvPicPr>
        <p:blipFill>
          <a:blip r:embed="rId2" cstate="print"/>
          <a:stretch>
            <a:fillRect/>
          </a:stretch>
        </p:blipFill>
        <p:spPr>
          <a:xfrm>
            <a:off x="1934845" y="593725"/>
            <a:ext cx="5274310" cy="3956050"/>
          </a:xfrm>
          <a:prstGeom prst="rect">
            <a:avLst/>
          </a:prstGeom>
        </p:spPr>
      </p:pic>
    </p:spTree>
    <p:extLst>
      <p:ext uri="{BB962C8B-B14F-4D97-AF65-F5344CB8AC3E}">
        <p14:creationId xmlns:p14="http://schemas.microsoft.com/office/powerpoint/2010/main" val="197963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00150"/>
            <a:ext cx="8229600" cy="3891879"/>
          </a:xfrm>
        </p:spPr>
        <p:txBody>
          <a:bodyPr>
            <a:normAutofit fontScale="55000" lnSpcReduction="20000"/>
          </a:bodyPr>
          <a:lstStyle/>
          <a:p>
            <a:r>
              <a:rPr lang="en-US" altLang="zh-CN" dirty="0" smtClean="0"/>
              <a:t>pan</a:t>
            </a:r>
            <a:r>
              <a:rPr lang="en-US" altLang="zh-CN" dirty="0"/>
              <a:t>+=ROTSPEED*elapsed*(</a:t>
            </a:r>
            <a:r>
              <a:rPr lang="en-US" altLang="zh-CN" dirty="0" err="1"/>
              <a:t>input.right-input.left</a:t>
            </a:r>
            <a:r>
              <a:rPr lang="en-US" altLang="zh-CN" dirty="0"/>
              <a:t>);</a:t>
            </a:r>
            <a:r>
              <a:rPr lang="zh-CN" altLang="zh-CN" dirty="0"/>
              <a:t> </a:t>
            </a:r>
            <a:endParaRPr lang="en-US" altLang="zh-CN" dirty="0" smtClean="0"/>
          </a:p>
          <a:p>
            <a:r>
              <a:rPr lang="zh-CN" altLang="zh-CN" dirty="0" smtClean="0"/>
              <a:t>公式</a:t>
            </a:r>
            <a:r>
              <a:rPr lang="zh-CN" altLang="zh-CN" dirty="0"/>
              <a:t>中，当玩家控制左转或者右转指令时，</a:t>
            </a:r>
            <a:r>
              <a:rPr lang="en-US" altLang="zh-CN" dirty="0" err="1"/>
              <a:t>input.left</a:t>
            </a:r>
            <a:r>
              <a:rPr lang="en-US" altLang="zh-CN" dirty="0"/>
              <a:t> </a:t>
            </a:r>
            <a:r>
              <a:rPr lang="zh-CN" altLang="zh-CN" dirty="0"/>
              <a:t>和</a:t>
            </a:r>
            <a:r>
              <a:rPr lang="en-US" altLang="zh-CN" dirty="0"/>
              <a:t> </a:t>
            </a:r>
            <a:r>
              <a:rPr lang="en-US" altLang="zh-CN" dirty="0" err="1"/>
              <a:t>input.right</a:t>
            </a:r>
            <a:r>
              <a:rPr lang="zh-CN" altLang="zh-CN" dirty="0"/>
              <a:t>分别被赋予</a:t>
            </a:r>
            <a:r>
              <a:rPr lang="en-US" altLang="zh-CN" dirty="0"/>
              <a:t>1</a:t>
            </a:r>
            <a:r>
              <a:rPr lang="zh-CN" altLang="zh-CN" dirty="0"/>
              <a:t>，所以括号中的计算结果就是玩家控制摄像机往哪个方向转；按照简单的物理中的位移公式：</a:t>
            </a:r>
          </a:p>
          <a:p>
            <a:r>
              <a:rPr lang="en-US" altLang="zh-CN" dirty="0"/>
              <a:t>Space=Velocity*Time</a:t>
            </a:r>
            <a:r>
              <a:rPr lang="zh-CN" altLang="zh-CN" dirty="0"/>
              <a:t> </a:t>
            </a:r>
            <a:endParaRPr lang="en-US" altLang="zh-CN" dirty="0" smtClean="0"/>
          </a:p>
          <a:p>
            <a:r>
              <a:rPr lang="zh-CN" altLang="zh-CN" dirty="0" smtClean="0"/>
              <a:t>公式</a:t>
            </a:r>
            <a:r>
              <a:rPr lang="zh-CN" altLang="zh-CN" dirty="0"/>
              <a:t>中速度</a:t>
            </a:r>
            <a:r>
              <a:rPr lang="en-US" altLang="zh-CN" dirty="0"/>
              <a:t> ROTSPEED (</a:t>
            </a:r>
            <a:r>
              <a:rPr lang="zh-CN" altLang="zh-CN" dirty="0"/>
              <a:t>摄像机旋转的快慢</a:t>
            </a:r>
            <a:r>
              <a:rPr lang="en-US" altLang="zh-CN" dirty="0"/>
              <a:t>)</a:t>
            </a:r>
            <a:r>
              <a:rPr lang="zh-CN" altLang="zh-CN" dirty="0"/>
              <a:t>乘以两帧之间的时间间隔</a:t>
            </a:r>
            <a:r>
              <a:rPr lang="en-US" altLang="zh-CN" dirty="0"/>
              <a:t>elapsed</a:t>
            </a:r>
            <a:r>
              <a:rPr lang="zh-CN" altLang="zh-CN" dirty="0"/>
              <a:t>代表了玩家控制摄像机的旋转，这样得到的摄像机旋转和帧率无关，在任何电脑上的旋转速度都是相同的。</a:t>
            </a:r>
          </a:p>
          <a:p>
            <a:r>
              <a:rPr lang="zh-CN" altLang="zh-CN" dirty="0"/>
              <a:t>现在我们来看一下计算摄像机移动的公式：</a:t>
            </a:r>
          </a:p>
          <a:p>
            <a:r>
              <a:rPr lang="en-US" altLang="zh-CN" dirty="0" err="1"/>
              <a:t>int</a:t>
            </a:r>
            <a:r>
              <a:rPr lang="en-US" altLang="zh-CN" dirty="0"/>
              <a:t> </a:t>
            </a:r>
            <a:r>
              <a:rPr lang="en-US" altLang="zh-CN" dirty="0" err="1"/>
              <a:t>dz</a:t>
            </a:r>
            <a:r>
              <a:rPr lang="en-US" altLang="zh-CN" dirty="0"/>
              <a:t>=(</a:t>
            </a:r>
            <a:r>
              <a:rPr lang="en-US" altLang="zh-CN" dirty="0" err="1"/>
              <a:t>input.up-input.down</a:t>
            </a:r>
            <a:r>
              <a:rPr lang="en-US" altLang="zh-CN" dirty="0" smtClean="0"/>
              <a:t>);</a:t>
            </a:r>
          </a:p>
          <a:p>
            <a:r>
              <a:rPr lang="en-US" altLang="zh-CN" dirty="0" err="1" smtClean="0"/>
              <a:t>playerpos.x</a:t>
            </a:r>
            <a:r>
              <a:rPr lang="en-US" altLang="zh-CN" dirty="0" smtClean="0"/>
              <a:t> </a:t>
            </a:r>
            <a:r>
              <a:rPr lang="en-US" altLang="zh-CN" dirty="0"/>
              <a:t>+= SPEED*elapsed*</a:t>
            </a:r>
            <a:r>
              <a:rPr lang="en-US" altLang="zh-CN" dirty="0" err="1"/>
              <a:t>dz</a:t>
            </a:r>
            <a:r>
              <a:rPr lang="en-US" altLang="zh-CN" dirty="0"/>
              <a:t>*cos(pan</a:t>
            </a:r>
            <a:r>
              <a:rPr lang="en-US" altLang="zh-CN" dirty="0" smtClean="0"/>
              <a:t>);</a:t>
            </a:r>
          </a:p>
          <a:p>
            <a:r>
              <a:rPr lang="en-US" altLang="zh-CN" dirty="0" err="1" smtClean="0"/>
              <a:t>playerpos.z</a:t>
            </a:r>
            <a:r>
              <a:rPr lang="en-US" altLang="zh-CN" dirty="0" smtClean="0"/>
              <a:t> </a:t>
            </a:r>
            <a:r>
              <a:rPr lang="en-US" altLang="zh-CN" dirty="0"/>
              <a:t>+= SPEED*elapsed*</a:t>
            </a:r>
            <a:r>
              <a:rPr lang="en-US" altLang="zh-CN" dirty="0" err="1"/>
              <a:t>dz</a:t>
            </a:r>
            <a:r>
              <a:rPr lang="en-US" altLang="zh-CN" dirty="0"/>
              <a:t>*sin(pan);</a:t>
            </a:r>
            <a:r>
              <a:rPr lang="zh-CN" altLang="zh-CN" dirty="0"/>
              <a:t> </a:t>
            </a:r>
            <a:endParaRPr lang="en-US" altLang="zh-CN" dirty="0" smtClean="0"/>
          </a:p>
          <a:p>
            <a:r>
              <a:rPr lang="zh-CN" altLang="zh-CN" dirty="0" smtClean="0"/>
              <a:t>和</a:t>
            </a:r>
            <a:r>
              <a:rPr lang="zh-CN" altLang="zh-CN" dirty="0"/>
              <a:t>计算旋转类似，</a:t>
            </a:r>
            <a:r>
              <a:rPr lang="en-US" altLang="zh-CN" i="1" dirty="0" err="1"/>
              <a:t>dz</a:t>
            </a:r>
            <a:r>
              <a:rPr lang="zh-CN" altLang="zh-CN" dirty="0"/>
              <a:t>代表玩家希望摄像机向前还是向后移动，上面的两个公式分别计算摄像机</a:t>
            </a:r>
            <a:r>
              <a:rPr lang="en-US" altLang="zh-CN" dirty="0"/>
              <a:t>x</a:t>
            </a:r>
            <a:r>
              <a:rPr lang="zh-CN" altLang="zh-CN" dirty="0"/>
              <a:t>方向和</a:t>
            </a:r>
            <a:r>
              <a:rPr lang="en-US" altLang="zh-CN" dirty="0"/>
              <a:t>z</a:t>
            </a:r>
            <a:r>
              <a:rPr lang="zh-CN" altLang="zh-CN" dirty="0"/>
              <a:t>方向的</a:t>
            </a:r>
            <a:r>
              <a:rPr lang="zh-CN" altLang="zh-CN" dirty="0" smtClean="0"/>
              <a:t>移动</a:t>
            </a:r>
            <a:endParaRPr lang="zh-CN" altLang="en-US" dirty="0"/>
          </a:p>
        </p:txBody>
      </p:sp>
    </p:spTree>
    <p:extLst>
      <p:ext uri="{BB962C8B-B14F-4D97-AF65-F5344CB8AC3E}">
        <p14:creationId xmlns:p14="http://schemas.microsoft.com/office/powerpoint/2010/main" val="3178644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graphics/16fig01.gif"/>
          <p:cNvPicPr/>
          <p:nvPr/>
        </p:nvPicPr>
        <p:blipFill>
          <a:blip r:embed="rId2" cstate="print"/>
          <a:srcRect/>
          <a:stretch>
            <a:fillRect/>
          </a:stretch>
        </p:blipFill>
        <p:spPr bwMode="auto">
          <a:xfrm>
            <a:off x="3382327" y="1458277"/>
            <a:ext cx="2379345" cy="2226945"/>
          </a:xfrm>
          <a:prstGeom prst="rect">
            <a:avLst/>
          </a:prstGeom>
          <a:noFill/>
          <a:ln w="9525">
            <a:noFill/>
            <a:miter lim="800000"/>
            <a:headEnd/>
            <a:tailEnd/>
          </a:ln>
        </p:spPr>
      </p:pic>
    </p:spTree>
    <p:extLst>
      <p:ext uri="{BB962C8B-B14F-4D97-AF65-F5344CB8AC3E}">
        <p14:creationId xmlns:p14="http://schemas.microsoft.com/office/powerpoint/2010/main" val="500275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通过</a:t>
            </a:r>
            <a:r>
              <a:rPr lang="en-US" altLang="zh-CN" dirty="0"/>
              <a:t>pan</a:t>
            </a:r>
            <a:r>
              <a:rPr lang="zh-CN" altLang="zh-CN" dirty="0"/>
              <a:t>角度，上式正确得到了在摄像机朝向方向上的移动，计算平移的方法类似，只不过角度要和</a:t>
            </a:r>
            <a:r>
              <a:rPr lang="en-US" altLang="zh-CN" dirty="0"/>
              <a:t>pan</a:t>
            </a:r>
            <a:r>
              <a:rPr lang="zh-CN" altLang="zh-CN" dirty="0"/>
              <a:t>角度垂直，公式如下：</a:t>
            </a:r>
          </a:p>
          <a:p>
            <a:r>
              <a:rPr lang="en-US" altLang="zh-CN" dirty="0" err="1"/>
              <a:t>int</a:t>
            </a:r>
            <a:r>
              <a:rPr lang="en-US" altLang="zh-CN" dirty="0"/>
              <a:t> </a:t>
            </a:r>
            <a:r>
              <a:rPr lang="en-US" altLang="zh-CN" dirty="0" err="1"/>
              <a:t>dstrafe</a:t>
            </a:r>
            <a:r>
              <a:rPr lang="en-US" altLang="zh-CN" dirty="0"/>
              <a:t>=(</a:t>
            </a:r>
            <a:r>
              <a:rPr lang="en-US" altLang="zh-CN" dirty="0" err="1"/>
              <a:t>input.straferight-input.strafeleft</a:t>
            </a:r>
            <a:r>
              <a:rPr lang="en-US" altLang="zh-CN" dirty="0" smtClean="0"/>
              <a:t>);</a:t>
            </a:r>
          </a:p>
          <a:p>
            <a:r>
              <a:rPr lang="en-US" altLang="zh-CN" dirty="0" err="1" smtClean="0"/>
              <a:t>playerpos.x</a:t>
            </a:r>
            <a:r>
              <a:rPr lang="en-US" altLang="zh-CN" dirty="0" smtClean="0"/>
              <a:t> </a:t>
            </a:r>
            <a:r>
              <a:rPr lang="en-US" altLang="zh-CN" dirty="0"/>
              <a:t>+= STRAFESPEED*elapsed*</a:t>
            </a:r>
            <a:r>
              <a:rPr lang="en-US" altLang="zh-CN" dirty="0" err="1"/>
              <a:t>dstrafe</a:t>
            </a:r>
            <a:r>
              <a:rPr lang="en-US" altLang="zh-CN" dirty="0"/>
              <a:t>*cos(pan+</a:t>
            </a:r>
            <a:r>
              <a:rPr lang="zh-CN" altLang="zh-CN" dirty="0"/>
              <a:t>π</a:t>
            </a:r>
            <a:r>
              <a:rPr lang="en-US" altLang="zh-CN" dirty="0"/>
              <a:t>/2</a:t>
            </a:r>
            <a:r>
              <a:rPr lang="en-US" altLang="zh-CN" dirty="0" smtClean="0"/>
              <a:t>);</a:t>
            </a:r>
          </a:p>
          <a:p>
            <a:r>
              <a:rPr lang="en-US" altLang="zh-CN" dirty="0" err="1" smtClean="0"/>
              <a:t>playerpos.z</a:t>
            </a:r>
            <a:r>
              <a:rPr lang="en-US" altLang="zh-CN" dirty="0" smtClean="0"/>
              <a:t> </a:t>
            </a:r>
            <a:r>
              <a:rPr lang="en-US" altLang="zh-CN" dirty="0"/>
              <a:t>+= STRAFESPEED*elapsed*</a:t>
            </a:r>
            <a:r>
              <a:rPr lang="en-US" altLang="zh-CN" dirty="0" err="1"/>
              <a:t>dstrafe</a:t>
            </a:r>
            <a:r>
              <a:rPr lang="en-US" altLang="zh-CN" dirty="0"/>
              <a:t>*sin(pan+</a:t>
            </a:r>
            <a:r>
              <a:rPr lang="zh-CN" altLang="zh-CN" dirty="0"/>
              <a:t>π</a:t>
            </a:r>
            <a:r>
              <a:rPr lang="en-US" altLang="zh-CN" dirty="0"/>
              <a:t>/2);</a:t>
            </a:r>
            <a:endParaRPr lang="zh-CN" altLang="en-US" dirty="0"/>
          </a:p>
        </p:txBody>
      </p:sp>
    </p:spTree>
    <p:extLst>
      <p:ext uri="{BB962C8B-B14F-4D97-AF65-F5344CB8AC3E}">
        <p14:creationId xmlns:p14="http://schemas.microsoft.com/office/powerpoint/2010/main" val="131944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考虑惯性</a:t>
            </a:r>
          </a:p>
        </p:txBody>
      </p:sp>
      <p:sp>
        <p:nvSpPr>
          <p:cNvPr id="3" name="内容占位符 2"/>
          <p:cNvSpPr>
            <a:spLocks noGrp="1"/>
          </p:cNvSpPr>
          <p:nvPr>
            <p:ph idx="1"/>
          </p:nvPr>
        </p:nvSpPr>
        <p:spPr/>
        <p:txBody>
          <a:bodyPr>
            <a:normAutofit fontScale="62500" lnSpcReduction="20000"/>
          </a:bodyPr>
          <a:lstStyle/>
          <a:p>
            <a:r>
              <a:rPr lang="zh-CN" altLang="zh-CN" dirty="0"/>
              <a:t>许多第一人称射击游戏中控制摄像机的时候引入惯性来增加真实感，因为角色的启动和停止都是加速过程，而不是匀速。只需要求解简单的运动方程，就可以得到添加了惯性的摄像机控制方式：</a:t>
            </a:r>
          </a:p>
          <a:p>
            <a:r>
              <a:rPr lang="en-US" altLang="zh-CN" dirty="0" smtClean="0"/>
              <a:t>velocity=acceleration*time</a:t>
            </a:r>
          </a:p>
          <a:p>
            <a:r>
              <a:rPr lang="en-US" altLang="zh-CN" dirty="0" err="1" smtClean="0"/>
              <a:t>panvel</a:t>
            </a:r>
            <a:r>
              <a:rPr lang="en-US" altLang="zh-CN" dirty="0"/>
              <a:t>+=ROTACCEL*elapsed*(</a:t>
            </a:r>
            <a:r>
              <a:rPr lang="en-US" altLang="zh-CN" dirty="0" err="1"/>
              <a:t>input.right-input.left</a:t>
            </a:r>
            <a:r>
              <a:rPr lang="en-US" altLang="zh-CN" dirty="0" smtClean="0"/>
              <a:t>);</a:t>
            </a:r>
          </a:p>
          <a:p>
            <a:r>
              <a:rPr lang="en-US" altLang="zh-CN" dirty="0" smtClean="0"/>
              <a:t>if </a:t>
            </a:r>
            <a:r>
              <a:rPr lang="en-US" altLang="zh-CN" dirty="0"/>
              <a:t>(</a:t>
            </a:r>
            <a:r>
              <a:rPr lang="en-US" altLang="zh-CN" dirty="0" err="1"/>
              <a:t>panvel</a:t>
            </a:r>
            <a:r>
              <a:rPr lang="en-US" altLang="zh-CN" dirty="0"/>
              <a:t>&gt;ROTSPEED) </a:t>
            </a:r>
            <a:r>
              <a:rPr lang="en-US" altLang="zh-CN" dirty="0" err="1"/>
              <a:t>panvel</a:t>
            </a:r>
            <a:r>
              <a:rPr lang="en-US" altLang="zh-CN" dirty="0"/>
              <a:t>=ROTSPEED</a:t>
            </a:r>
            <a:r>
              <a:rPr lang="en-US" altLang="zh-CN" dirty="0" smtClean="0"/>
              <a:t>;</a:t>
            </a:r>
          </a:p>
          <a:p>
            <a:r>
              <a:rPr lang="en-US" altLang="zh-CN" dirty="0" smtClean="0"/>
              <a:t>if </a:t>
            </a:r>
            <a:r>
              <a:rPr lang="en-US" altLang="zh-CN" dirty="0"/>
              <a:t>(</a:t>
            </a:r>
            <a:r>
              <a:rPr lang="en-US" altLang="zh-CN" dirty="0" err="1"/>
              <a:t>panvel</a:t>
            </a:r>
            <a:r>
              <a:rPr lang="en-US" altLang="zh-CN" dirty="0"/>
              <a:t>&lt;-ROTSPEED) </a:t>
            </a:r>
            <a:r>
              <a:rPr lang="en-US" altLang="zh-CN" dirty="0" err="1"/>
              <a:t>panvel</a:t>
            </a:r>
            <a:r>
              <a:rPr lang="en-US" altLang="zh-CN" dirty="0"/>
              <a:t>=-ROTSPEED</a:t>
            </a:r>
            <a:r>
              <a:rPr lang="en-US" altLang="zh-CN" dirty="0" smtClean="0"/>
              <a:t>;</a:t>
            </a:r>
          </a:p>
          <a:p>
            <a:r>
              <a:rPr lang="en-US" altLang="zh-CN" dirty="0" smtClean="0"/>
              <a:t>pan</a:t>
            </a:r>
            <a:r>
              <a:rPr lang="en-US" altLang="zh-CN" dirty="0"/>
              <a:t>+=</a:t>
            </a:r>
            <a:r>
              <a:rPr lang="en-US" altLang="zh-CN" dirty="0" err="1"/>
              <a:t>panvel</a:t>
            </a:r>
            <a:r>
              <a:rPr lang="en-US" altLang="zh-CN" dirty="0"/>
              <a:t>*elapsed*(</a:t>
            </a:r>
            <a:r>
              <a:rPr lang="en-US" altLang="zh-CN" dirty="0" err="1"/>
              <a:t>input.right-input.left</a:t>
            </a:r>
            <a:r>
              <a:rPr lang="en-US" altLang="zh-CN" dirty="0"/>
              <a:t>);</a:t>
            </a:r>
            <a:r>
              <a:rPr lang="zh-CN" altLang="zh-CN" dirty="0"/>
              <a:t> </a:t>
            </a:r>
            <a:endParaRPr lang="en-US" altLang="zh-CN" dirty="0" smtClean="0"/>
          </a:p>
          <a:p>
            <a:r>
              <a:rPr lang="zh-CN" altLang="zh-CN" dirty="0" smtClean="0"/>
              <a:t>上</a:t>
            </a:r>
            <a:r>
              <a:rPr lang="zh-CN" altLang="zh-CN" dirty="0"/>
              <a:t>式中的第一行计算当前的旋转速度，接下来的两行限制速度的上限，最后一行按照速度来更新摄像机的</a:t>
            </a:r>
            <a:r>
              <a:rPr lang="en-US" altLang="zh-CN" dirty="0"/>
              <a:t>pan</a:t>
            </a:r>
            <a:r>
              <a:rPr lang="zh-CN" altLang="zh-CN" dirty="0"/>
              <a:t>值。</a:t>
            </a:r>
          </a:p>
          <a:p>
            <a:endParaRPr lang="zh-CN" altLang="en-US" dirty="0"/>
          </a:p>
        </p:txBody>
      </p:sp>
    </p:spTree>
    <p:extLst>
      <p:ext uri="{BB962C8B-B14F-4D97-AF65-F5344CB8AC3E}">
        <p14:creationId xmlns:p14="http://schemas.microsoft.com/office/powerpoint/2010/main" val="444578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计算摄像机的前后移动和上面的计算类似：</a:t>
            </a:r>
          </a:p>
          <a:p>
            <a:r>
              <a:rPr lang="en-US" altLang="zh-CN" dirty="0" err="1"/>
              <a:t>dz</a:t>
            </a:r>
            <a:r>
              <a:rPr lang="en-US" altLang="zh-CN" dirty="0"/>
              <a:t>=(</a:t>
            </a:r>
            <a:r>
              <a:rPr lang="en-US" altLang="zh-CN" dirty="0" err="1"/>
              <a:t>input.up-input.down</a:t>
            </a:r>
            <a:r>
              <a:rPr lang="en-US" altLang="zh-CN" dirty="0" smtClean="0"/>
              <a:t>);</a:t>
            </a:r>
          </a:p>
          <a:p>
            <a:r>
              <a:rPr lang="en-US" altLang="zh-CN" dirty="0" err="1" smtClean="0"/>
              <a:t>vel</a:t>
            </a:r>
            <a:r>
              <a:rPr lang="en-US" altLang="zh-CN" dirty="0"/>
              <a:t>+=ACCEL*elapsed*</a:t>
            </a:r>
            <a:r>
              <a:rPr lang="en-US" altLang="zh-CN" dirty="0" err="1"/>
              <a:t>dz</a:t>
            </a:r>
            <a:r>
              <a:rPr lang="en-US" altLang="zh-CN" dirty="0" smtClean="0"/>
              <a:t>;</a:t>
            </a:r>
          </a:p>
          <a:p>
            <a:r>
              <a:rPr lang="en-US" altLang="zh-CN" dirty="0" smtClean="0"/>
              <a:t>if </a:t>
            </a:r>
            <a:r>
              <a:rPr lang="en-US" altLang="zh-CN" dirty="0"/>
              <a:t>(</a:t>
            </a:r>
            <a:r>
              <a:rPr lang="en-US" altLang="zh-CN" dirty="0" err="1"/>
              <a:t>vel</a:t>
            </a:r>
            <a:r>
              <a:rPr lang="en-US" altLang="zh-CN" dirty="0"/>
              <a:t>&gt;SPEED) </a:t>
            </a:r>
            <a:r>
              <a:rPr lang="en-US" altLang="zh-CN" dirty="0" err="1"/>
              <a:t>vel</a:t>
            </a:r>
            <a:r>
              <a:rPr lang="en-US" altLang="zh-CN" dirty="0"/>
              <a:t>=SPEED</a:t>
            </a:r>
            <a:r>
              <a:rPr lang="en-US" altLang="zh-CN" dirty="0" smtClean="0"/>
              <a:t>;</a:t>
            </a:r>
          </a:p>
          <a:p>
            <a:r>
              <a:rPr lang="en-US" altLang="zh-CN" dirty="0" smtClean="0"/>
              <a:t>if </a:t>
            </a:r>
            <a:r>
              <a:rPr lang="en-US" altLang="zh-CN" dirty="0"/>
              <a:t>(</a:t>
            </a:r>
            <a:r>
              <a:rPr lang="en-US" altLang="zh-CN" dirty="0" err="1"/>
              <a:t>vel</a:t>
            </a:r>
            <a:r>
              <a:rPr lang="en-US" altLang="zh-CN" dirty="0"/>
              <a:t>&lt;-SPEED) </a:t>
            </a:r>
            <a:r>
              <a:rPr lang="en-US" altLang="zh-CN" dirty="0" err="1"/>
              <a:t>vel</a:t>
            </a:r>
            <a:r>
              <a:rPr lang="en-US" altLang="zh-CN" dirty="0"/>
              <a:t>=-SPEED</a:t>
            </a:r>
            <a:r>
              <a:rPr lang="en-US" altLang="zh-CN" dirty="0" smtClean="0"/>
              <a:t>;</a:t>
            </a:r>
          </a:p>
          <a:p>
            <a:r>
              <a:rPr lang="en-US" altLang="zh-CN" dirty="0" err="1" smtClean="0"/>
              <a:t>playerpos.x</a:t>
            </a:r>
            <a:r>
              <a:rPr lang="en-US" altLang="zh-CN" dirty="0"/>
              <a:t>+=</a:t>
            </a:r>
            <a:r>
              <a:rPr lang="en-US" altLang="zh-CN" dirty="0" err="1"/>
              <a:t>vel</a:t>
            </a:r>
            <a:r>
              <a:rPr lang="en-US" altLang="zh-CN" dirty="0"/>
              <a:t>*elapsed*</a:t>
            </a:r>
            <a:r>
              <a:rPr lang="en-US" altLang="zh-CN" dirty="0" err="1"/>
              <a:t>dz</a:t>
            </a:r>
            <a:r>
              <a:rPr lang="en-US" altLang="zh-CN" dirty="0"/>
              <a:t>*cos(pan</a:t>
            </a:r>
            <a:r>
              <a:rPr lang="en-US" altLang="zh-CN" dirty="0" smtClean="0"/>
              <a:t>);</a:t>
            </a:r>
          </a:p>
          <a:p>
            <a:r>
              <a:rPr lang="en-US" altLang="zh-CN" dirty="0" err="1" smtClean="0"/>
              <a:t>playerpos.z</a:t>
            </a:r>
            <a:r>
              <a:rPr lang="en-US" altLang="zh-CN" dirty="0"/>
              <a:t>+=</a:t>
            </a:r>
            <a:r>
              <a:rPr lang="en-US" altLang="zh-CN" dirty="0" err="1"/>
              <a:t>vel</a:t>
            </a:r>
            <a:r>
              <a:rPr lang="en-US" altLang="zh-CN" dirty="0"/>
              <a:t>*elapsed*</a:t>
            </a:r>
            <a:r>
              <a:rPr lang="en-US" altLang="zh-CN" dirty="0" err="1"/>
              <a:t>dz</a:t>
            </a:r>
            <a:r>
              <a:rPr lang="en-US" altLang="zh-CN" dirty="0"/>
              <a:t>*sin(pan);</a:t>
            </a:r>
            <a:endParaRPr lang="zh-CN" altLang="en-US" dirty="0"/>
          </a:p>
        </p:txBody>
      </p:sp>
    </p:spTree>
    <p:extLst>
      <p:ext uri="{BB962C8B-B14F-4D97-AF65-F5344CB8AC3E}">
        <p14:creationId xmlns:p14="http://schemas.microsoft.com/office/powerpoint/2010/main" val="2397407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飞行模拟</a:t>
            </a:r>
          </a:p>
        </p:txBody>
      </p:sp>
      <p:sp>
        <p:nvSpPr>
          <p:cNvPr id="3" name="内容占位符 2"/>
          <p:cNvSpPr>
            <a:spLocks noGrp="1"/>
          </p:cNvSpPr>
          <p:nvPr>
            <p:ph idx="1"/>
          </p:nvPr>
        </p:nvSpPr>
        <p:spPr>
          <a:xfrm>
            <a:off x="457200" y="1200150"/>
            <a:ext cx="8229600" cy="3819871"/>
          </a:xfrm>
        </p:spPr>
        <p:txBody>
          <a:bodyPr>
            <a:normAutofit fontScale="55000" lnSpcReduction="20000"/>
          </a:bodyPr>
          <a:lstStyle/>
          <a:p>
            <a:r>
              <a:rPr lang="zh-CN" altLang="zh-CN" dirty="0"/>
              <a:t>在制作飞行驾驶类游戏时，摄像机的设置和第一人称游戏还有一些不同，它属于第一人称游戏，但具有</a:t>
            </a:r>
            <a:r>
              <a:rPr lang="en-US" altLang="zh-CN" dirty="0"/>
              <a:t>6</a:t>
            </a:r>
            <a:r>
              <a:rPr lang="zh-CN" altLang="zh-CN" dirty="0"/>
              <a:t>个自由度可供控制（三个位置自由度以及三个旋转自由度</a:t>
            </a:r>
            <a:r>
              <a:rPr lang="zh-CN" altLang="zh-CN" dirty="0" smtClean="0"/>
              <a:t>）</a:t>
            </a:r>
            <a:endParaRPr lang="en-US" altLang="zh-CN" dirty="0" smtClean="0"/>
          </a:p>
          <a:p>
            <a:r>
              <a:rPr lang="zh-CN" altLang="zh-CN" dirty="0" smtClean="0"/>
              <a:t>但是</a:t>
            </a:r>
            <a:r>
              <a:rPr lang="zh-CN" altLang="zh-CN" dirty="0"/>
              <a:t>由于使用欧拉角表示的旋转会引起万向节死锁的问题，所以在控制摄像机旋转地时候，需要采用四元数的</a:t>
            </a:r>
            <a:r>
              <a:rPr lang="zh-CN" altLang="zh-CN" dirty="0" smtClean="0"/>
              <a:t>方法</a:t>
            </a:r>
            <a:endParaRPr lang="en-US" altLang="zh-CN" dirty="0" smtClean="0"/>
          </a:p>
          <a:p>
            <a:r>
              <a:rPr lang="zh-CN" altLang="zh-CN" dirty="0" smtClean="0"/>
              <a:t>但是</a:t>
            </a:r>
            <a:r>
              <a:rPr lang="zh-CN" altLang="zh-CN" dirty="0"/>
              <a:t>很多图形</a:t>
            </a:r>
            <a:r>
              <a:rPr lang="en-US" altLang="zh-CN" dirty="0"/>
              <a:t>API</a:t>
            </a:r>
            <a:r>
              <a:rPr lang="zh-CN" altLang="zh-CN" dirty="0"/>
              <a:t>中并不直接支持四元数表示，所以四元数通常作为一个中间手段来进行旋转操作，角度仍然采用欧拉角的方式，所以，对摄像机的控制可以用下面四步来进行：</a:t>
            </a:r>
          </a:p>
          <a:p>
            <a:r>
              <a:rPr lang="zh-CN" altLang="zh-CN" dirty="0"/>
              <a:t>首先，将用欧拉角表示的摄像机角度转化为四元数表示</a:t>
            </a:r>
            <a:r>
              <a:rPr lang="zh-CN" altLang="zh-CN" dirty="0" smtClean="0"/>
              <a:t>形式</a:t>
            </a:r>
            <a:endParaRPr lang="en-US" altLang="zh-CN" dirty="0" smtClean="0"/>
          </a:p>
          <a:p>
            <a:r>
              <a:rPr lang="zh-CN" altLang="zh-CN" dirty="0" smtClean="0"/>
              <a:t>其次</a:t>
            </a:r>
            <a:r>
              <a:rPr lang="zh-CN" altLang="zh-CN" dirty="0"/>
              <a:t>，将每帧的角度变化表示为四元数</a:t>
            </a:r>
            <a:r>
              <a:rPr lang="zh-CN" altLang="zh-CN" dirty="0" smtClean="0"/>
              <a:t>形式</a:t>
            </a:r>
            <a:endParaRPr lang="en-US" altLang="zh-CN" dirty="0" smtClean="0"/>
          </a:p>
          <a:p>
            <a:r>
              <a:rPr lang="zh-CN" altLang="zh-CN" dirty="0" smtClean="0"/>
              <a:t>第三</a:t>
            </a:r>
            <a:r>
              <a:rPr lang="zh-CN" altLang="zh-CN" dirty="0"/>
              <a:t>，将旋转四元数和摄像机的角度四元数相乘，得到的结果是新的进行过旋转后的摄像机</a:t>
            </a:r>
            <a:r>
              <a:rPr lang="zh-CN" altLang="zh-CN" dirty="0" smtClean="0"/>
              <a:t>角度</a:t>
            </a:r>
            <a:endParaRPr lang="en-US" altLang="zh-CN" dirty="0" smtClean="0"/>
          </a:p>
          <a:p>
            <a:r>
              <a:rPr lang="zh-CN" altLang="zh-CN" dirty="0" smtClean="0"/>
              <a:t>最后</a:t>
            </a:r>
            <a:r>
              <a:rPr lang="zh-CN" altLang="zh-CN" dirty="0"/>
              <a:t>，将得到的用四元数表示的摄像机角度变换为欧拉角形式，对场景进行正常渲染。</a:t>
            </a:r>
          </a:p>
          <a:p>
            <a:endParaRPr lang="zh-CN" altLang="en-US" dirty="0"/>
          </a:p>
        </p:txBody>
      </p:sp>
    </p:spTree>
    <p:extLst>
      <p:ext uri="{BB962C8B-B14F-4D97-AF65-F5344CB8AC3E}">
        <p14:creationId xmlns:p14="http://schemas.microsoft.com/office/powerpoint/2010/main" val="2153523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第三人称</a:t>
            </a:r>
            <a:r>
              <a:rPr lang="zh-CN" altLang="zh-CN" b="1" dirty="0" smtClean="0"/>
              <a:t>摄像机</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除了</a:t>
            </a:r>
            <a:r>
              <a:rPr lang="zh-CN" altLang="zh-CN" dirty="0"/>
              <a:t>第一人称视角外，数字游戏中还大量使用到第三人称视角，它最大的优点就是让玩家看到角色</a:t>
            </a:r>
            <a:r>
              <a:rPr lang="zh-CN" altLang="zh-CN" dirty="0" smtClean="0"/>
              <a:t>本身</a:t>
            </a:r>
            <a:endParaRPr lang="en-US" altLang="zh-CN" dirty="0" smtClean="0"/>
          </a:p>
          <a:p>
            <a:r>
              <a:rPr lang="zh-CN" altLang="zh-CN" dirty="0" smtClean="0"/>
              <a:t>这种</a:t>
            </a:r>
            <a:r>
              <a:rPr lang="zh-CN" altLang="zh-CN" dirty="0"/>
              <a:t>类型的视角包括基于角色的视角以及其他类型的第三人称视角（主要是顶视角</a:t>
            </a:r>
            <a:r>
              <a:rPr lang="zh-CN" altLang="zh-CN" dirty="0" smtClean="0"/>
              <a:t>）</a:t>
            </a:r>
            <a:endParaRPr lang="en-US" altLang="zh-CN" dirty="0" smtClean="0"/>
          </a:p>
          <a:p>
            <a:r>
              <a:rPr lang="zh-CN" altLang="zh-CN" dirty="0" smtClean="0"/>
              <a:t>前者</a:t>
            </a:r>
            <a:r>
              <a:rPr lang="zh-CN" altLang="zh-CN" dirty="0"/>
              <a:t>主要用于角色扮演或者动作类游戏当中。后者主要用于即时战略类游戏</a:t>
            </a:r>
            <a:r>
              <a:rPr lang="zh-CN" altLang="zh-CN" dirty="0" smtClean="0"/>
              <a:t>当中</a:t>
            </a:r>
            <a:endParaRPr lang="zh-CN" altLang="en-US" dirty="0"/>
          </a:p>
        </p:txBody>
      </p:sp>
    </p:spTree>
    <p:extLst>
      <p:ext uri="{BB962C8B-B14F-4D97-AF65-F5344CB8AC3E}">
        <p14:creationId xmlns:p14="http://schemas.microsoft.com/office/powerpoint/2010/main" val="1315765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starcraft-1024x768.jpg"/>
          <p:cNvPicPr/>
          <p:nvPr/>
        </p:nvPicPr>
        <p:blipFill>
          <a:blip r:embed="rId2" cstate="print"/>
          <a:stretch>
            <a:fillRect/>
          </a:stretch>
        </p:blipFill>
        <p:spPr>
          <a:xfrm>
            <a:off x="1934845" y="593725"/>
            <a:ext cx="5274310" cy="3956050"/>
          </a:xfrm>
          <a:prstGeom prst="rect">
            <a:avLst/>
          </a:prstGeom>
        </p:spPr>
      </p:pic>
    </p:spTree>
    <p:extLst>
      <p:ext uri="{BB962C8B-B14F-4D97-AF65-F5344CB8AC3E}">
        <p14:creationId xmlns:p14="http://schemas.microsoft.com/office/powerpoint/2010/main" val="911234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a:t>基本摄像机控制</a:t>
            </a:r>
            <a:r>
              <a:rPr lang="en-US" altLang="zh-CN" dirty="0"/>
              <a:t>	</a:t>
            </a:r>
            <a:endParaRPr lang="zh-CN" altLang="zh-CN" dirty="0"/>
          </a:p>
          <a:p>
            <a:r>
              <a:rPr lang="zh-CN" altLang="zh-CN" dirty="0"/>
              <a:t>第一人称视角</a:t>
            </a:r>
            <a:r>
              <a:rPr lang="en-US" altLang="zh-CN" dirty="0"/>
              <a:t>	</a:t>
            </a:r>
            <a:endParaRPr lang="zh-CN" altLang="zh-CN" dirty="0"/>
          </a:p>
          <a:p>
            <a:r>
              <a:rPr lang="zh-CN" altLang="zh-CN" dirty="0"/>
              <a:t>考虑惯性</a:t>
            </a:r>
            <a:r>
              <a:rPr lang="en-US" altLang="zh-CN" dirty="0"/>
              <a:t>	</a:t>
            </a:r>
            <a:endParaRPr lang="zh-CN" altLang="zh-CN" dirty="0"/>
          </a:p>
          <a:p>
            <a:r>
              <a:rPr lang="zh-CN" altLang="zh-CN" dirty="0"/>
              <a:t>飞行模拟</a:t>
            </a:r>
            <a:r>
              <a:rPr lang="en-US" altLang="zh-CN" dirty="0"/>
              <a:t>	</a:t>
            </a:r>
            <a:endParaRPr lang="zh-CN" altLang="zh-CN" dirty="0"/>
          </a:p>
          <a:p>
            <a:r>
              <a:rPr lang="zh-CN" altLang="zh-CN" dirty="0"/>
              <a:t>第三人称摄像机</a:t>
            </a:r>
            <a:r>
              <a:rPr lang="en-US" altLang="zh-CN" dirty="0"/>
              <a:t>	</a:t>
            </a:r>
            <a:endParaRPr lang="zh-CN" altLang="zh-CN" dirty="0"/>
          </a:p>
          <a:p>
            <a:r>
              <a:rPr lang="zh-CN" altLang="zh-CN" dirty="0"/>
              <a:t>电影模式摄像机</a:t>
            </a:r>
            <a:r>
              <a:rPr lang="en-US" altLang="zh-CN" dirty="0"/>
              <a:t>	</a:t>
            </a:r>
            <a:endParaRPr lang="zh-CN" altLang="zh-CN" dirty="0"/>
          </a:p>
          <a:p>
            <a:pPr lvl="1"/>
            <a:r>
              <a:rPr lang="zh-CN" altLang="zh-CN" dirty="0"/>
              <a:t>摄像机类型</a:t>
            </a:r>
            <a:r>
              <a:rPr lang="en-US" altLang="zh-CN" dirty="0"/>
              <a:t>	</a:t>
            </a:r>
            <a:endParaRPr lang="zh-CN" altLang="zh-CN" dirty="0"/>
          </a:p>
          <a:p>
            <a:pPr lvl="1"/>
            <a:r>
              <a:rPr lang="zh-CN" altLang="zh-CN" dirty="0"/>
              <a:t>摄像机控制方法</a:t>
            </a:r>
            <a:r>
              <a:rPr lang="en-US" altLang="zh-CN" dirty="0"/>
              <a:t>	</a:t>
            </a:r>
            <a:endParaRPr lang="zh-CN" altLang="zh-CN" dirty="0"/>
          </a:p>
          <a:p>
            <a:pPr lvl="1"/>
            <a:r>
              <a:rPr lang="zh-CN" altLang="zh-CN" dirty="0"/>
              <a:t>人工智能方法</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728644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第三人称视角永远跟随玩家角色，在玩家角色的后</a:t>
            </a:r>
            <a:r>
              <a:rPr lang="zh-CN" altLang="zh-CN" dirty="0" smtClean="0"/>
              <a:t>上方</a:t>
            </a:r>
            <a:endParaRPr lang="en-US" altLang="zh-CN" dirty="0" smtClean="0"/>
          </a:p>
          <a:p>
            <a:r>
              <a:rPr lang="zh-CN" altLang="zh-CN" dirty="0" smtClean="0"/>
              <a:t>设置</a:t>
            </a:r>
            <a:r>
              <a:rPr lang="zh-CN" altLang="zh-CN" dirty="0"/>
              <a:t>这种视角的时候，将摄像机位置放置于玩家角色后方并保持一定的高度，将摄像机的观察目标设定为玩家角色，这样，在渲染时，玩家角色将处于屏幕中心。</a:t>
            </a:r>
          </a:p>
          <a:p>
            <a:endParaRPr lang="zh-CN" altLang="en-US" dirty="0"/>
          </a:p>
        </p:txBody>
      </p:sp>
    </p:spTree>
    <p:extLst>
      <p:ext uri="{BB962C8B-B14F-4D97-AF65-F5344CB8AC3E}">
        <p14:creationId xmlns:p14="http://schemas.microsoft.com/office/powerpoint/2010/main" val="3366018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8" descr="第三人称视角.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771550"/>
            <a:ext cx="5272088" cy="29670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424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807090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使用下面的数学公式可以依据玩家角色的位置信息得到摄像机的位置和观察目标位置：</a:t>
            </a:r>
          </a:p>
          <a:p>
            <a:r>
              <a:rPr lang="en-US" altLang="zh-CN" dirty="0" err="1"/>
              <a:t>camposition.x</a:t>
            </a:r>
            <a:r>
              <a:rPr lang="en-US" altLang="zh-CN" dirty="0"/>
              <a:t>= </a:t>
            </a:r>
            <a:r>
              <a:rPr lang="en-US" altLang="zh-CN" dirty="0" err="1"/>
              <a:t>playerpos.x</a:t>
            </a:r>
            <a:r>
              <a:rPr lang="en-US" altLang="zh-CN" dirty="0"/>
              <a:t> - cos(pan)*cos(tilt)*distance</a:t>
            </a:r>
            <a:r>
              <a:rPr lang="en-US" altLang="zh-CN" dirty="0" smtClean="0"/>
              <a:t>;</a:t>
            </a:r>
          </a:p>
          <a:p>
            <a:r>
              <a:rPr lang="en-US" altLang="zh-CN" dirty="0" err="1" smtClean="0"/>
              <a:t>camposition.y</a:t>
            </a:r>
            <a:r>
              <a:rPr lang="en-US" altLang="zh-CN" dirty="0"/>
              <a:t>= </a:t>
            </a:r>
            <a:r>
              <a:rPr lang="en-US" altLang="zh-CN" dirty="0" err="1"/>
              <a:t>playerpos.y</a:t>
            </a:r>
            <a:r>
              <a:rPr lang="en-US" altLang="zh-CN" dirty="0"/>
              <a:t> + sin(tilt)*</a:t>
            </a:r>
            <a:r>
              <a:rPr lang="en-US" altLang="zh-CN" dirty="0" smtClean="0"/>
              <a:t>distance</a:t>
            </a:r>
            <a:r>
              <a:rPr lang="zh-CN" altLang="en-US" dirty="0" smtClean="0"/>
              <a:t>；</a:t>
            </a:r>
            <a:endParaRPr lang="en-US" altLang="zh-CN" dirty="0" smtClean="0"/>
          </a:p>
          <a:p>
            <a:r>
              <a:rPr lang="en-US" altLang="zh-CN" dirty="0" err="1" smtClean="0"/>
              <a:t>camposition.z</a:t>
            </a:r>
            <a:r>
              <a:rPr lang="en-US" altLang="zh-CN" dirty="0"/>
              <a:t>= </a:t>
            </a:r>
            <a:r>
              <a:rPr lang="en-US" altLang="zh-CN" dirty="0" err="1"/>
              <a:t>playerpos.z</a:t>
            </a:r>
            <a:r>
              <a:rPr lang="en-US" altLang="zh-CN" dirty="0"/>
              <a:t> - sin(pan)*cos(tilt)*distance</a:t>
            </a:r>
            <a:r>
              <a:rPr lang="en-US" altLang="zh-CN" dirty="0" smtClean="0"/>
              <a:t>;</a:t>
            </a:r>
          </a:p>
          <a:p>
            <a:r>
              <a:rPr lang="en-US" altLang="zh-CN" dirty="0" err="1" smtClean="0"/>
              <a:t>camlookat</a:t>
            </a:r>
            <a:r>
              <a:rPr lang="en-US" altLang="zh-CN" dirty="0" smtClean="0"/>
              <a:t>=</a:t>
            </a:r>
            <a:r>
              <a:rPr lang="en-US" altLang="zh-CN" dirty="0" err="1" smtClean="0"/>
              <a:t>playerpos</a:t>
            </a:r>
            <a:r>
              <a:rPr lang="en-US" altLang="zh-CN" dirty="0"/>
              <a:t>;</a:t>
            </a:r>
            <a:endParaRPr lang="zh-CN" altLang="en-US" dirty="0"/>
          </a:p>
        </p:txBody>
      </p:sp>
    </p:spTree>
    <p:extLst>
      <p:ext uri="{BB962C8B-B14F-4D97-AF65-F5344CB8AC3E}">
        <p14:creationId xmlns:p14="http://schemas.microsoft.com/office/powerpoint/2010/main" val="185292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上面的公式其实使用了球面坐标表示，</a:t>
            </a:r>
            <a:r>
              <a:rPr lang="en-US" altLang="zh-CN" dirty="0"/>
              <a:t>distance</a:t>
            </a:r>
            <a:r>
              <a:rPr lang="zh-CN" altLang="zh-CN" dirty="0"/>
              <a:t>是球面坐标的半径，</a:t>
            </a:r>
            <a:r>
              <a:rPr lang="en-US" altLang="zh-CN" dirty="0"/>
              <a:t>tilt</a:t>
            </a:r>
            <a:r>
              <a:rPr lang="zh-CN" altLang="zh-CN" dirty="0"/>
              <a:t>和</a:t>
            </a:r>
            <a:r>
              <a:rPr lang="en-US" altLang="zh-CN" dirty="0"/>
              <a:t>pan</a:t>
            </a:r>
            <a:r>
              <a:rPr lang="zh-CN" altLang="zh-CN" dirty="0"/>
              <a:t>是球面坐标的两个角度（经度和纬度），</a:t>
            </a:r>
            <a:r>
              <a:rPr lang="en-US" altLang="zh-CN" dirty="0"/>
              <a:t>tilt=0</a:t>
            </a:r>
            <a:r>
              <a:rPr lang="zh-CN" altLang="zh-CN" dirty="0"/>
              <a:t>表示摄像机和玩家角色</a:t>
            </a:r>
            <a:r>
              <a:rPr lang="en-US" altLang="zh-CN" dirty="0" err="1"/>
              <a:t>playerpos</a:t>
            </a:r>
            <a:r>
              <a:rPr lang="zh-CN" altLang="zh-CN" dirty="0"/>
              <a:t>所处的高度一致，</a:t>
            </a:r>
            <a:r>
              <a:rPr lang="en-US" altLang="zh-CN" dirty="0"/>
              <a:t>tilt</a:t>
            </a:r>
            <a:r>
              <a:rPr lang="zh-CN" altLang="zh-CN" dirty="0"/>
              <a:t>的值不应该大于</a:t>
            </a:r>
            <a:r>
              <a:rPr lang="en-US" altLang="zh-CN" dirty="0"/>
              <a:t>90</a:t>
            </a:r>
            <a:r>
              <a:rPr lang="zh-CN" altLang="zh-CN" dirty="0"/>
              <a:t>度，否则摄像机将处于角色的正</a:t>
            </a:r>
            <a:r>
              <a:rPr lang="zh-CN" altLang="zh-CN" dirty="0" smtClean="0"/>
              <a:t>上方</a:t>
            </a:r>
            <a:endParaRPr lang="en-US" altLang="zh-CN" dirty="0" smtClean="0"/>
          </a:p>
          <a:p>
            <a:r>
              <a:rPr lang="zh-CN" altLang="zh-CN" dirty="0" smtClean="0"/>
              <a:t>由于</a:t>
            </a:r>
            <a:r>
              <a:rPr lang="zh-CN" altLang="zh-CN" dirty="0"/>
              <a:t>引擎当中仍然是使用笛卡尔坐标系，所以两个坐标系之间应该进行转换，笛卡尔坐标系当中的</a:t>
            </a:r>
            <a:r>
              <a:rPr lang="en-US" altLang="zh-CN" dirty="0"/>
              <a:t>X</a:t>
            </a:r>
            <a:r>
              <a:rPr lang="zh-CN" altLang="zh-CN" dirty="0"/>
              <a:t>、</a:t>
            </a:r>
            <a:r>
              <a:rPr lang="en-US" altLang="zh-CN" dirty="0"/>
              <a:t>Y</a:t>
            </a:r>
            <a:r>
              <a:rPr lang="zh-CN" altLang="zh-CN" dirty="0"/>
              <a:t>和</a:t>
            </a:r>
            <a:r>
              <a:rPr lang="en-US" altLang="zh-CN" dirty="0"/>
              <a:t>Z</a:t>
            </a:r>
            <a:r>
              <a:rPr lang="zh-CN" altLang="zh-CN" dirty="0"/>
              <a:t>值和球面坐标系中的半径、经度和纬度的对应关系如下：</a:t>
            </a:r>
          </a:p>
          <a:p>
            <a:r>
              <a:rPr lang="en-US" altLang="zh-CN" dirty="0"/>
              <a:t>X=Radius*cos(longitude)*cos(latitude</a:t>
            </a:r>
            <a:r>
              <a:rPr lang="en-US" altLang="zh-CN" dirty="0" smtClean="0"/>
              <a:t>)</a:t>
            </a:r>
          </a:p>
          <a:p>
            <a:r>
              <a:rPr lang="en-US" altLang="zh-CN" dirty="0" smtClean="0"/>
              <a:t>Y=Radius*sin(latitude)</a:t>
            </a:r>
          </a:p>
          <a:p>
            <a:r>
              <a:rPr lang="en-US" altLang="zh-CN" dirty="0" smtClean="0"/>
              <a:t>Z=Radius*sin(longitude</a:t>
            </a:r>
            <a:r>
              <a:rPr lang="en-US" altLang="zh-CN" dirty="0"/>
              <a:t>)*cos(latitude</a:t>
            </a:r>
            <a:r>
              <a:rPr lang="en-US" altLang="zh-CN" dirty="0" smtClean="0"/>
              <a:t>)</a:t>
            </a:r>
            <a:endParaRPr lang="zh-CN" altLang="en-US" dirty="0"/>
          </a:p>
        </p:txBody>
      </p:sp>
    </p:spTree>
    <p:extLst>
      <p:ext uri="{BB962C8B-B14F-4D97-AF65-F5344CB8AC3E}">
        <p14:creationId xmlns:p14="http://schemas.microsoft.com/office/powerpoint/2010/main" val="2407538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问题</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smtClean="0"/>
              <a:t>摄像机</a:t>
            </a:r>
            <a:r>
              <a:rPr lang="zh-CN" altLang="zh-CN" dirty="0"/>
              <a:t>的观察目标是玩家</a:t>
            </a:r>
            <a:r>
              <a:rPr lang="zh-CN" altLang="zh-CN" dirty="0" smtClean="0"/>
              <a:t>角色</a:t>
            </a:r>
            <a:endParaRPr lang="en-US" altLang="zh-CN" dirty="0" smtClean="0"/>
          </a:p>
          <a:p>
            <a:pPr lvl="1"/>
            <a:r>
              <a:rPr lang="zh-CN" altLang="zh-CN" dirty="0" smtClean="0"/>
              <a:t>我们</a:t>
            </a:r>
            <a:r>
              <a:rPr lang="zh-CN" altLang="zh-CN" dirty="0"/>
              <a:t>需要将摄像机的观察目标修改为角色前方一定距离的位置，这样玩家角色渲染在屏幕的</a:t>
            </a:r>
            <a:r>
              <a:rPr lang="zh-CN" altLang="zh-CN" dirty="0" smtClean="0"/>
              <a:t>下方</a:t>
            </a:r>
            <a:endParaRPr lang="en-US" altLang="zh-CN" dirty="0" smtClean="0"/>
          </a:p>
          <a:p>
            <a:r>
              <a:rPr lang="en-US" altLang="zh-CN" dirty="0" smtClean="0"/>
              <a:t>point </a:t>
            </a:r>
            <a:r>
              <a:rPr lang="en-US" altLang="zh-CN" dirty="0" err="1"/>
              <a:t>camlookat</a:t>
            </a:r>
            <a:r>
              <a:rPr lang="en-US" altLang="zh-CN" dirty="0"/>
              <a:t>=</a:t>
            </a:r>
            <a:r>
              <a:rPr lang="en-US" altLang="zh-CN" dirty="0" err="1"/>
              <a:t>playerpos</a:t>
            </a:r>
            <a:r>
              <a:rPr lang="en-US" altLang="zh-CN" dirty="0" smtClean="0"/>
              <a:t>;</a:t>
            </a:r>
          </a:p>
          <a:p>
            <a:r>
              <a:rPr lang="en-US" altLang="zh-CN" dirty="0" err="1" smtClean="0"/>
              <a:t>camlookat.x</a:t>
            </a:r>
            <a:r>
              <a:rPr lang="en-US" altLang="zh-CN" dirty="0"/>
              <a:t>+=</a:t>
            </a:r>
            <a:r>
              <a:rPr lang="en-US" altLang="zh-CN" dirty="0" err="1"/>
              <a:t>fwddistance</a:t>
            </a:r>
            <a:r>
              <a:rPr lang="en-US" altLang="zh-CN" dirty="0"/>
              <a:t>*cos(pan</a:t>
            </a:r>
            <a:r>
              <a:rPr lang="en-US" altLang="zh-CN" dirty="0" smtClean="0"/>
              <a:t>);</a:t>
            </a:r>
          </a:p>
          <a:p>
            <a:r>
              <a:rPr lang="en-US" altLang="zh-CN" dirty="0" err="1" smtClean="0"/>
              <a:t>camlookat.z</a:t>
            </a:r>
            <a:r>
              <a:rPr lang="en-US" altLang="zh-CN" dirty="0"/>
              <a:t>+=</a:t>
            </a:r>
            <a:r>
              <a:rPr lang="en-US" altLang="zh-CN" dirty="0" err="1"/>
              <a:t>fwddistance</a:t>
            </a:r>
            <a:r>
              <a:rPr lang="en-US" altLang="zh-CN" dirty="0"/>
              <a:t>*sin(pan</a:t>
            </a:r>
            <a:r>
              <a:rPr lang="en-US" altLang="zh-CN" dirty="0" smtClean="0"/>
              <a:t>);</a:t>
            </a:r>
          </a:p>
          <a:p>
            <a:r>
              <a:rPr lang="en-US" altLang="zh-CN" dirty="0" err="1" smtClean="0"/>
              <a:t>camposition.x</a:t>
            </a:r>
            <a:r>
              <a:rPr lang="en-US" altLang="zh-CN" dirty="0"/>
              <a:t>= </a:t>
            </a:r>
            <a:r>
              <a:rPr lang="en-US" altLang="zh-CN" dirty="0" err="1"/>
              <a:t>camlookat.x</a:t>
            </a:r>
            <a:r>
              <a:rPr lang="en-US" altLang="zh-CN" dirty="0"/>
              <a:t> - cos(pan)*cos(tilt)*distance</a:t>
            </a:r>
            <a:r>
              <a:rPr lang="en-US" altLang="zh-CN" dirty="0" smtClean="0"/>
              <a:t>;</a:t>
            </a:r>
          </a:p>
          <a:p>
            <a:r>
              <a:rPr lang="en-US" altLang="zh-CN" dirty="0" err="1" smtClean="0"/>
              <a:t>camposition.y</a:t>
            </a:r>
            <a:r>
              <a:rPr lang="en-US" altLang="zh-CN" dirty="0"/>
              <a:t>= </a:t>
            </a:r>
            <a:r>
              <a:rPr lang="en-US" altLang="zh-CN" dirty="0" err="1"/>
              <a:t>camlookat.y</a:t>
            </a:r>
            <a:r>
              <a:rPr lang="en-US" altLang="zh-CN" dirty="0"/>
              <a:t> + sin(tilt)*</a:t>
            </a:r>
            <a:r>
              <a:rPr lang="en-US" altLang="zh-CN" dirty="0" smtClean="0"/>
              <a:t>distance</a:t>
            </a:r>
            <a:r>
              <a:rPr lang="zh-CN" altLang="en-US" dirty="0" smtClean="0"/>
              <a:t>；</a:t>
            </a:r>
            <a:endParaRPr lang="en-US" altLang="zh-CN" dirty="0" smtClean="0"/>
          </a:p>
          <a:p>
            <a:r>
              <a:rPr lang="en-US" altLang="zh-CN" dirty="0" err="1" smtClean="0"/>
              <a:t>camposition.z</a:t>
            </a:r>
            <a:r>
              <a:rPr lang="en-US" altLang="zh-CN" dirty="0"/>
              <a:t>= </a:t>
            </a:r>
            <a:r>
              <a:rPr lang="en-US" altLang="zh-CN" dirty="0" err="1"/>
              <a:t>camlookat.z</a:t>
            </a:r>
            <a:r>
              <a:rPr lang="en-US" altLang="zh-CN" dirty="0"/>
              <a:t> - sin(pan)*cos(tilt)*distance;</a:t>
            </a:r>
            <a:endParaRPr lang="zh-CN" altLang="en-US" dirty="0"/>
          </a:p>
        </p:txBody>
      </p:sp>
    </p:spTree>
    <p:extLst>
      <p:ext uri="{BB962C8B-B14F-4D97-AF65-F5344CB8AC3E}">
        <p14:creationId xmlns:p14="http://schemas.microsoft.com/office/powerpoint/2010/main" val="3345987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81150"/>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180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现在摄像机的各项位置信息都可以计算得到了，但这种方式定义的摄像机在运动时会使玩家产生眩晕感，因为玩家角色旋转会引起摄像机位置的较大变化，所以我们必须设置一个带有惯性的摄像机，这样可以缓解位置突然变化带来的</a:t>
            </a:r>
            <a:r>
              <a:rPr lang="zh-CN" altLang="zh-CN" dirty="0" smtClean="0"/>
              <a:t>眩晕感</a:t>
            </a:r>
            <a:endParaRPr lang="en-US" altLang="zh-CN" dirty="0" smtClean="0"/>
          </a:p>
          <a:p>
            <a:r>
              <a:rPr lang="zh-CN" altLang="zh-CN" dirty="0" smtClean="0"/>
              <a:t>在</a:t>
            </a:r>
            <a:r>
              <a:rPr lang="zh-CN" altLang="zh-CN" dirty="0"/>
              <a:t>这种情况下，对摄像机的操作不是直接设置其位置和朝向，而是设置目标位置和目标朝向，并按照运动公式计算这一变换过程。</a:t>
            </a:r>
          </a:p>
          <a:p>
            <a:endParaRPr lang="zh-CN" altLang="en-US" dirty="0"/>
          </a:p>
        </p:txBody>
      </p:sp>
    </p:spTree>
    <p:extLst>
      <p:ext uri="{BB962C8B-B14F-4D97-AF65-F5344CB8AC3E}">
        <p14:creationId xmlns:p14="http://schemas.microsoft.com/office/powerpoint/2010/main" val="2604375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最后要处理的一个问题是如何避免摄像机和游戏场景发生</a:t>
            </a:r>
            <a:r>
              <a:rPr lang="zh-CN" altLang="zh-CN" dirty="0" smtClean="0"/>
              <a:t>冲突</a:t>
            </a:r>
            <a:endParaRPr lang="en-US" altLang="zh-CN" dirty="0" smtClean="0"/>
          </a:p>
          <a:p>
            <a:pPr lvl="1"/>
            <a:r>
              <a:rPr lang="zh-CN" altLang="zh-CN" dirty="0" smtClean="0"/>
              <a:t>比如</a:t>
            </a:r>
            <a:r>
              <a:rPr lang="zh-CN" altLang="zh-CN" dirty="0"/>
              <a:t>游戏角色向后运动紧贴到后面的墙上，如果我们采用前面的摄像机设定的话，摄像机将穿过墙壁到了后面，摄像机和角色之间将会被墙壁</a:t>
            </a:r>
            <a:r>
              <a:rPr lang="zh-CN" altLang="zh-CN" dirty="0" smtClean="0"/>
              <a:t>遮挡</a:t>
            </a:r>
            <a:endParaRPr lang="en-US" altLang="zh-CN" dirty="0" smtClean="0"/>
          </a:p>
          <a:p>
            <a:r>
              <a:rPr lang="zh-CN" altLang="zh-CN" dirty="0" smtClean="0"/>
              <a:t>把</a:t>
            </a:r>
            <a:r>
              <a:rPr lang="zh-CN" altLang="zh-CN" dirty="0"/>
              <a:t>摄像机放置在正常位置，把墙（或者其他遮挡体）设置为半透明。</a:t>
            </a:r>
          </a:p>
          <a:p>
            <a:pPr lvl="0"/>
            <a:r>
              <a:rPr lang="zh-CN" altLang="zh-CN" dirty="0"/>
              <a:t>把摄像机放置在角色身后，在角色和墙之间，并将摄像机向上吊起或者拉近角色，这样避免了墙的</a:t>
            </a:r>
            <a:r>
              <a:rPr lang="zh-CN" altLang="zh-CN" dirty="0" smtClean="0"/>
              <a:t>遮挡</a:t>
            </a:r>
            <a:endParaRPr lang="en-US" altLang="zh-CN" dirty="0" smtClean="0"/>
          </a:p>
          <a:p>
            <a:pPr lvl="0"/>
            <a:r>
              <a:rPr lang="zh-CN" altLang="zh-CN" dirty="0" smtClean="0"/>
              <a:t>把</a:t>
            </a:r>
            <a:r>
              <a:rPr lang="zh-CN" altLang="zh-CN" dirty="0"/>
              <a:t>摄像机调整到角色头部后面，把角色头部设置为半透明，直到角色移动到允许摄像机正常放置的地方。</a:t>
            </a:r>
          </a:p>
          <a:p>
            <a:endParaRPr lang="zh-CN" altLang="en-US" dirty="0"/>
          </a:p>
        </p:txBody>
      </p:sp>
    </p:spTree>
    <p:extLst>
      <p:ext uri="{BB962C8B-B14F-4D97-AF65-F5344CB8AC3E}">
        <p14:creationId xmlns:p14="http://schemas.microsoft.com/office/powerpoint/2010/main" val="173215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195486"/>
            <a:ext cx="3812586" cy="426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630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电影模式</a:t>
            </a:r>
            <a:r>
              <a:rPr lang="zh-CN" altLang="zh-CN" b="1" dirty="0" smtClean="0"/>
              <a:t>摄像机</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smtClean="0"/>
              <a:t>一些</a:t>
            </a:r>
            <a:r>
              <a:rPr lang="zh-CN" altLang="zh-CN" dirty="0"/>
              <a:t>游戏除了能够进行常规的游戏摄像机控制外</a:t>
            </a:r>
            <a:r>
              <a:rPr lang="en-US" altLang="zh-CN" dirty="0"/>
              <a:t>,</a:t>
            </a:r>
            <a:r>
              <a:rPr lang="zh-CN" altLang="zh-CN" dirty="0"/>
              <a:t>还从电影中借鉴了关于镜头语言的理论</a:t>
            </a:r>
            <a:r>
              <a:rPr lang="en-US" altLang="zh-CN" dirty="0"/>
              <a:t>,</a:t>
            </a:r>
            <a:r>
              <a:rPr lang="zh-CN" altLang="zh-CN" dirty="0"/>
              <a:t>在这种模式下，游戏中情节的推进不再仅仅依赖于一个摄像机，而是有多个不同角度的机位，这些机位处于场景中不同的位置，以独特的视角观察游戏场景，游戏进行阶段有摄像机选择算法，可以按照玩家的位置以及所处的环境选择最佳的摄像机机位。</a:t>
            </a:r>
          </a:p>
          <a:p>
            <a:r>
              <a:rPr lang="zh-CN" altLang="zh-CN" dirty="0"/>
              <a:t>另外一个大量使用电影模式摄像机的场合是在制作引擎电影（</a:t>
            </a:r>
            <a:r>
              <a:rPr lang="en-US" altLang="zh-CN" dirty="0" err="1"/>
              <a:t>mechinima</a:t>
            </a:r>
            <a:r>
              <a:rPr lang="zh-CN" altLang="zh-CN" dirty="0"/>
              <a:t>）的时候，引擎电影时由</a:t>
            </a:r>
            <a:r>
              <a:rPr lang="en-US" altLang="zh-CN" dirty="0"/>
              <a:t>"Mechanical Cinema"</a:t>
            </a:r>
            <a:r>
              <a:rPr lang="zh-CN" altLang="zh-CN" dirty="0"/>
              <a:t>一词合并而成，指采用游戏引擎实时渲染而成的三维动画。引擎电影除了用于游戏中的过场动画之外，还可以替代传统的预渲染方式来制作三维动画片。引擎电影在制作过程中需要按照游戏或者动画情节，使用电影的拍摄手段来设置各种摄像机机位。</a:t>
            </a:r>
          </a:p>
          <a:p>
            <a:endParaRPr lang="zh-CN" altLang="en-US" dirty="0"/>
          </a:p>
        </p:txBody>
      </p:sp>
    </p:spTree>
    <p:extLst>
      <p:ext uri="{BB962C8B-B14F-4D97-AF65-F5344CB8AC3E}">
        <p14:creationId xmlns:p14="http://schemas.microsoft.com/office/powerpoint/2010/main" val="20074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摄像机</a:t>
            </a:r>
            <a:r>
              <a:rPr lang="zh-CN" altLang="zh-CN" b="1" dirty="0" smtClean="0"/>
              <a:t>操作</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摄像机</a:t>
            </a:r>
            <a:r>
              <a:rPr lang="zh-CN" altLang="zh-CN" dirty="0"/>
              <a:t>是游戏引擎的核心部分，对游戏的影响十分巨大，没有摄像机，玩家将看不到游戏</a:t>
            </a:r>
            <a:r>
              <a:rPr lang="zh-CN" altLang="zh-CN" dirty="0" smtClean="0"/>
              <a:t>世界</a:t>
            </a:r>
            <a:endParaRPr lang="en-US" altLang="zh-CN" dirty="0" smtClean="0"/>
          </a:p>
          <a:p>
            <a:r>
              <a:rPr lang="zh-CN" altLang="zh-CN" dirty="0" smtClean="0"/>
              <a:t>三维</a:t>
            </a:r>
            <a:r>
              <a:rPr lang="zh-CN" altLang="zh-CN" dirty="0"/>
              <a:t>游戏使用摄像机系统来控制视角，摄像机就跟场景中的其他物体一样，可以移动，随着游戏类型的不同，对摄像机的控制也</a:t>
            </a:r>
            <a:r>
              <a:rPr lang="zh-CN" altLang="zh-CN" dirty="0" smtClean="0"/>
              <a:t>不一样</a:t>
            </a:r>
            <a:endParaRPr lang="en-US" altLang="zh-CN" dirty="0" smtClean="0"/>
          </a:p>
          <a:p>
            <a:r>
              <a:rPr lang="zh-CN" altLang="zh-CN" dirty="0" smtClean="0"/>
              <a:t>我们</a:t>
            </a:r>
            <a:r>
              <a:rPr lang="zh-CN" altLang="zh-CN" dirty="0"/>
              <a:t>可以将游戏中的摄像机看做实际生活中用于拍摄的摄像机，也可以看做玩家的“眼睛”，前者用于第三人称游戏当中，玩家通过摄像机拍摄的画面观察游戏世界并进行游戏；后者用于第一人称游戏当中，第一人称游戏中的摄像机设置到玩家角色的眼睛处，游戏画面就是玩家角色所观察到的场景</a:t>
            </a:r>
            <a:r>
              <a:rPr lang="zh-CN" altLang="zh-CN" dirty="0" smtClean="0"/>
              <a:t>。</a:t>
            </a:r>
            <a:endParaRPr lang="en-US" altLang="zh-CN" dirty="0" smtClean="0"/>
          </a:p>
          <a:p>
            <a:r>
              <a:rPr lang="zh-CN" altLang="zh-CN" dirty="0" smtClean="0"/>
              <a:t>在</a:t>
            </a:r>
            <a:r>
              <a:rPr lang="zh-CN" altLang="zh-CN" dirty="0"/>
              <a:t>第三人称视角游戏当中，摄像机和角色的位置关系也需要做很多处理，如果摄像机离得太近，将看不到周围的情况，太远的话又会失去和角色的联系，如果摄像机频繁地拉远拉近，将会分散玩家的注意力，另外当玩家角色到了一个狭窄区域的时候，摄像机的位置设定会变得困难</a:t>
            </a:r>
            <a:r>
              <a:rPr lang="zh-CN" altLang="zh-CN" dirty="0" smtClean="0"/>
              <a:t>。</a:t>
            </a:r>
            <a:endParaRPr lang="en-US" altLang="zh-CN" dirty="0" smtClean="0"/>
          </a:p>
          <a:p>
            <a:r>
              <a:rPr lang="zh-CN" altLang="zh-CN" dirty="0" smtClean="0"/>
              <a:t>在</a:t>
            </a:r>
            <a:r>
              <a:rPr lang="zh-CN" altLang="zh-CN" dirty="0"/>
              <a:t>摄像机运动的时候，太多的跳转会导致玩家产生眩晕，会使得游戏的可玩性变差，特别是第一人称视角游戏很容易出现这个问题</a:t>
            </a:r>
            <a:r>
              <a:rPr lang="zh-CN" altLang="zh-CN" dirty="0" smtClean="0"/>
              <a:t>。</a:t>
            </a:r>
            <a:endParaRPr lang="zh-CN" altLang="zh-CN" dirty="0"/>
          </a:p>
        </p:txBody>
      </p:sp>
    </p:spTree>
    <p:extLst>
      <p:ext uri="{BB962C8B-B14F-4D97-AF65-F5344CB8AC3E}">
        <p14:creationId xmlns:p14="http://schemas.microsoft.com/office/powerpoint/2010/main" val="700281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摄像机</a:t>
            </a:r>
            <a:r>
              <a:rPr lang="zh-CN" altLang="zh-CN" b="1" dirty="0" smtClean="0"/>
              <a:t>类型</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在</a:t>
            </a:r>
            <a:r>
              <a:rPr lang="zh-CN" altLang="zh-CN" dirty="0"/>
              <a:t>拍摄影片的时候，摄像机一般通过其放置的方式来进行区分，几种比较常见的摄像机设置有：</a:t>
            </a:r>
          </a:p>
          <a:p>
            <a:pPr lvl="0"/>
            <a:r>
              <a:rPr lang="zh-CN" altLang="zh-CN" dirty="0"/>
              <a:t>固定机位（</a:t>
            </a:r>
            <a:r>
              <a:rPr lang="en-US" altLang="zh-CN" dirty="0"/>
              <a:t>Fixed cameras</a:t>
            </a:r>
            <a:r>
              <a:rPr lang="zh-CN" altLang="zh-CN" dirty="0"/>
              <a:t>）</a:t>
            </a:r>
          </a:p>
          <a:p>
            <a:pPr lvl="0"/>
            <a:r>
              <a:rPr lang="zh-CN" altLang="zh-CN" dirty="0"/>
              <a:t>推拉摄影机（</a:t>
            </a:r>
            <a:r>
              <a:rPr lang="en-US" altLang="zh-CN" dirty="0"/>
              <a:t>Dolly cameras</a:t>
            </a:r>
            <a:r>
              <a:rPr lang="zh-CN" altLang="zh-CN" dirty="0"/>
              <a:t>）</a:t>
            </a:r>
          </a:p>
          <a:p>
            <a:pPr lvl="0"/>
            <a:r>
              <a:rPr lang="zh-CN" altLang="zh-CN" dirty="0"/>
              <a:t>摇臂摄像机（</a:t>
            </a:r>
            <a:r>
              <a:rPr lang="en-US" altLang="zh-CN" dirty="0"/>
              <a:t>Crane cameras</a:t>
            </a:r>
            <a:r>
              <a:rPr lang="zh-CN" altLang="zh-CN" dirty="0"/>
              <a:t>）</a:t>
            </a:r>
          </a:p>
          <a:p>
            <a:pPr lvl="0"/>
            <a:r>
              <a:rPr lang="zh-CN" altLang="zh-CN" dirty="0"/>
              <a:t>斯坦尼康摄像机（</a:t>
            </a:r>
            <a:r>
              <a:rPr lang="en-US" altLang="zh-CN" dirty="0"/>
              <a:t>Steady cams</a:t>
            </a:r>
            <a:r>
              <a:rPr lang="zh-CN" altLang="zh-CN" dirty="0"/>
              <a:t>）</a:t>
            </a:r>
          </a:p>
          <a:p>
            <a:endParaRPr lang="zh-CN" altLang="en-US" dirty="0"/>
          </a:p>
        </p:txBody>
      </p:sp>
    </p:spTree>
    <p:extLst>
      <p:ext uri="{BB962C8B-B14F-4D97-AF65-F5344CB8AC3E}">
        <p14:creationId xmlns:p14="http://schemas.microsoft.com/office/powerpoint/2010/main" val="124858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固定机位是最简单的一种摄像机控制方法，将摄像机用三脚架固定到一个位置，但可以通过旋转或者缩放镜头的方式来对准场景中的不同物体。</a:t>
            </a:r>
          </a:p>
          <a:p>
            <a:r>
              <a:rPr lang="zh-CN" altLang="zh-CN" dirty="0"/>
              <a:t>推拉摄像机将摄像机固定到带有滚轮的设备上，可以在直线或者曲线轨道上运动，和火车的原理类似，这种情况下，要提前规划好轨道，以便摄像机能够平滑地运动，还要避免轨道出现在镜头中。</a:t>
            </a:r>
          </a:p>
          <a:p>
            <a:r>
              <a:rPr lang="zh-CN" altLang="zh-CN" dirty="0"/>
              <a:t>摇臂摄像机放置于大的摇臂上，这样可以得到大角度的镜头，这种摄像机可以遥控，这样除了可以控制摇臂的动作外，还可以控制摄像机的旋转以及拉伸。</a:t>
            </a:r>
          </a:p>
          <a:p>
            <a:r>
              <a:rPr lang="zh-CN" altLang="zh-CN" dirty="0"/>
              <a:t>斯坦尼康摄像机是可以四处移动的，它固定于摄像师身上，这种摄像机的控制十分灵活，因为它不需要固定于轨道或者摇臂设备上。这种摄像机的稳定性也较好，在移动时候不容易出现镜头晃动。这种镜头可以用于拍摄“过肩”</a:t>
            </a:r>
            <a:r>
              <a:rPr lang="zh-CN" altLang="zh-CN" dirty="0" smtClean="0"/>
              <a:t>镜头</a:t>
            </a:r>
            <a:endParaRPr lang="zh-CN" altLang="en-US" dirty="0"/>
          </a:p>
        </p:txBody>
      </p:sp>
    </p:spTree>
    <p:extLst>
      <p:ext uri="{BB962C8B-B14F-4D97-AF65-F5344CB8AC3E}">
        <p14:creationId xmlns:p14="http://schemas.microsoft.com/office/powerpoint/2010/main" val="2629997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当拍摄进行的时候，还需要按照镜头的距离、视野和摄像机的焦点等来区分不同的镜头类型，下面列出的是一些常用的镜头类型。</a:t>
            </a:r>
          </a:p>
          <a:p>
            <a:r>
              <a:rPr lang="zh-CN" altLang="zh-CN" dirty="0"/>
              <a:t>戏剧类型的镜头关注于人物及其姿态，常用的镜头类型包括：</a:t>
            </a:r>
          </a:p>
          <a:p>
            <a:pPr lvl="1"/>
            <a:r>
              <a:rPr lang="zh-CN" altLang="zh-CN" dirty="0"/>
              <a:t>大特写（</a:t>
            </a:r>
            <a:r>
              <a:rPr lang="en-US" altLang="zh-CN" dirty="0"/>
              <a:t>extreme close-up</a:t>
            </a:r>
            <a:r>
              <a:rPr lang="zh-CN" altLang="zh-CN" dirty="0"/>
              <a:t>）：镜头切到嘴部以上，聚焦于眼睛 </a:t>
            </a:r>
          </a:p>
          <a:p>
            <a:pPr lvl="1"/>
            <a:r>
              <a:rPr lang="zh-CN" altLang="zh-CN" dirty="0"/>
              <a:t>中特写（</a:t>
            </a:r>
            <a:r>
              <a:rPr lang="en-US" altLang="zh-CN" dirty="0"/>
              <a:t>medium close-up</a:t>
            </a:r>
            <a:r>
              <a:rPr lang="zh-CN" altLang="zh-CN" dirty="0"/>
              <a:t>）</a:t>
            </a:r>
            <a:r>
              <a:rPr lang="en-US" altLang="zh-CN" dirty="0"/>
              <a:t>:</a:t>
            </a:r>
            <a:r>
              <a:rPr lang="zh-CN" altLang="zh-CN" dirty="0"/>
              <a:t>从下巴开始</a:t>
            </a:r>
            <a:r>
              <a:rPr lang="en-US" altLang="zh-CN" dirty="0"/>
              <a:t>,</a:t>
            </a:r>
            <a:r>
              <a:rPr lang="zh-CN" altLang="zh-CN" dirty="0"/>
              <a:t>头顶已经出了画面</a:t>
            </a:r>
          </a:p>
          <a:p>
            <a:pPr lvl="1"/>
            <a:r>
              <a:rPr lang="zh-CN" altLang="zh-CN" dirty="0"/>
              <a:t>详细特写（</a:t>
            </a:r>
            <a:r>
              <a:rPr lang="en-US" altLang="zh-CN" dirty="0"/>
              <a:t>full close-up</a:t>
            </a:r>
            <a:r>
              <a:rPr lang="zh-CN" altLang="zh-CN" dirty="0"/>
              <a:t>）：从颈部开始 </a:t>
            </a:r>
          </a:p>
          <a:p>
            <a:pPr lvl="1"/>
            <a:r>
              <a:rPr lang="zh-CN" altLang="zh-CN" dirty="0"/>
              <a:t>宽特写（</a:t>
            </a:r>
            <a:r>
              <a:rPr lang="en-US" altLang="zh-CN" dirty="0"/>
              <a:t>wide close-up</a:t>
            </a:r>
            <a:r>
              <a:rPr lang="zh-CN" altLang="zh-CN" dirty="0"/>
              <a:t>）：从锁骨开始，而且可以看到周围的环境 </a:t>
            </a:r>
          </a:p>
          <a:p>
            <a:pPr lvl="1"/>
            <a:r>
              <a:rPr lang="zh-CN" altLang="zh-CN" dirty="0"/>
              <a:t>近景（</a:t>
            </a:r>
            <a:r>
              <a:rPr lang="en-US" altLang="zh-CN" dirty="0"/>
              <a:t>close shot</a:t>
            </a:r>
            <a:r>
              <a:rPr lang="zh-CN" altLang="zh-CN" dirty="0"/>
              <a:t>）：胸部以上 </a:t>
            </a:r>
          </a:p>
          <a:p>
            <a:pPr lvl="1"/>
            <a:r>
              <a:rPr lang="zh-CN" altLang="zh-CN" dirty="0"/>
              <a:t>中近景（</a:t>
            </a:r>
            <a:r>
              <a:rPr lang="en-US" altLang="zh-CN" dirty="0"/>
              <a:t>medium close shot</a:t>
            </a:r>
            <a:r>
              <a:rPr lang="zh-CN" altLang="zh-CN" dirty="0"/>
              <a:t>）：腰部以上 </a:t>
            </a:r>
          </a:p>
          <a:p>
            <a:r>
              <a:rPr lang="zh-CN" altLang="zh-CN" dirty="0"/>
              <a:t>新闻类型的镜头包括：</a:t>
            </a:r>
          </a:p>
          <a:p>
            <a:pPr lvl="1"/>
            <a:r>
              <a:rPr lang="zh-CN" altLang="zh-CN" dirty="0"/>
              <a:t>中景（</a:t>
            </a:r>
            <a:r>
              <a:rPr lang="en-US" altLang="zh-CN" dirty="0"/>
              <a:t>medium shot</a:t>
            </a:r>
            <a:r>
              <a:rPr lang="zh-CN" altLang="zh-CN" dirty="0"/>
              <a:t>）：臀部位置以上</a:t>
            </a:r>
          </a:p>
          <a:p>
            <a:pPr lvl="1"/>
            <a:r>
              <a:rPr lang="zh-CN" altLang="zh-CN" dirty="0"/>
              <a:t>中全景（</a:t>
            </a:r>
            <a:r>
              <a:rPr lang="en-US" altLang="zh-CN" dirty="0"/>
              <a:t>medium full shot</a:t>
            </a:r>
            <a:r>
              <a:rPr lang="zh-CN" altLang="zh-CN" dirty="0"/>
              <a:t>）：从膝盖开始拍摄 </a:t>
            </a:r>
          </a:p>
          <a:p>
            <a:pPr lvl="1"/>
            <a:r>
              <a:rPr lang="zh-CN" altLang="zh-CN" dirty="0"/>
              <a:t>全景（</a:t>
            </a:r>
            <a:r>
              <a:rPr lang="en-US" altLang="zh-CN" dirty="0"/>
              <a:t>full shot</a:t>
            </a:r>
            <a:r>
              <a:rPr lang="zh-CN" altLang="zh-CN" dirty="0"/>
              <a:t>）：拍摄出整个人物 </a:t>
            </a:r>
          </a:p>
          <a:p>
            <a:pPr lvl="1"/>
            <a:r>
              <a:rPr lang="zh-CN" altLang="zh-CN" dirty="0"/>
              <a:t>远景（</a:t>
            </a:r>
            <a:r>
              <a:rPr lang="en-US" altLang="zh-CN" dirty="0"/>
              <a:t>long shot</a:t>
            </a:r>
            <a:r>
              <a:rPr lang="zh-CN" altLang="zh-CN" dirty="0"/>
              <a:t>）：远距离拍摄 </a:t>
            </a:r>
          </a:p>
          <a:p>
            <a:endParaRPr lang="zh-CN" altLang="en-US" dirty="0"/>
          </a:p>
        </p:txBody>
      </p:sp>
    </p:spTree>
    <p:extLst>
      <p:ext uri="{BB962C8B-B14F-4D97-AF65-F5344CB8AC3E}">
        <p14:creationId xmlns:p14="http://schemas.microsoft.com/office/powerpoint/2010/main" val="877381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985838"/>
            <a:ext cx="52879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31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游戏引擎中通过对摄像机的控制可以实现上面所介绍的所有镜头类型，游戏开发人员可以像电影导演那样随意控制镜头，并且要比实际电影拍摄简单</a:t>
            </a:r>
            <a:r>
              <a:rPr lang="zh-CN" altLang="zh-CN" dirty="0" smtClean="0"/>
              <a:t>很多</a:t>
            </a:r>
            <a:endParaRPr lang="en-US" altLang="zh-CN" dirty="0" smtClean="0"/>
          </a:p>
          <a:p>
            <a:r>
              <a:rPr lang="zh-CN" altLang="zh-CN" dirty="0" smtClean="0"/>
              <a:t>我们</a:t>
            </a:r>
            <a:r>
              <a:rPr lang="zh-CN" altLang="zh-CN" dirty="0"/>
              <a:t>可以在场景中设置多个“机位”，按照游戏情节的发展选择不同的机位，也可以简单地选择离玩家角色最近的</a:t>
            </a:r>
            <a:r>
              <a:rPr lang="zh-CN" altLang="zh-CN" dirty="0" smtClean="0"/>
              <a:t>机位</a:t>
            </a:r>
            <a:endParaRPr lang="en-US" altLang="zh-CN" dirty="0" smtClean="0"/>
          </a:p>
          <a:p>
            <a:r>
              <a:rPr lang="zh-CN" altLang="zh-CN" dirty="0" smtClean="0"/>
              <a:t>这些</a:t>
            </a:r>
            <a:r>
              <a:rPr lang="zh-CN" altLang="zh-CN" dirty="0"/>
              <a:t>机位有一个共同的属性就是“位置”，对于固定机位来说位置就是它们在场景中的固定点，对于移动摄像机来说，位置就是它的轨迹，我们只需要判断哪个摄像机的位置离玩家角色近即可，固定摄像机是点到点距离，可移动摄像机是点到线的距离。</a:t>
            </a:r>
          </a:p>
          <a:p>
            <a:endParaRPr lang="zh-CN" altLang="en-US" dirty="0"/>
          </a:p>
        </p:txBody>
      </p:sp>
    </p:spTree>
    <p:extLst>
      <p:ext uri="{BB962C8B-B14F-4D97-AF65-F5344CB8AC3E}">
        <p14:creationId xmlns:p14="http://schemas.microsoft.com/office/powerpoint/2010/main" val="3529778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游戏中越来越多地使用了这种电影镜头语言技术，特别是在平台游戏中，它会使得玩家感觉镜头永远跟随游戏情节进行合理</a:t>
            </a:r>
            <a:r>
              <a:rPr lang="zh-CN" altLang="zh-CN" dirty="0" smtClean="0"/>
              <a:t>变换</a:t>
            </a:r>
            <a:endParaRPr lang="zh-CN" altLang="en-US" dirty="0"/>
          </a:p>
        </p:txBody>
      </p:sp>
    </p:spTree>
    <p:extLst>
      <p:ext uri="{BB962C8B-B14F-4D97-AF65-F5344CB8AC3E}">
        <p14:creationId xmlns:p14="http://schemas.microsoft.com/office/powerpoint/2010/main" val="327362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graphics/16fig05.gif"/>
          <p:cNvPicPr/>
          <p:nvPr/>
        </p:nvPicPr>
        <p:blipFill>
          <a:blip r:embed="rId2" cstate="print"/>
          <a:srcRect/>
          <a:stretch>
            <a:fillRect/>
          </a:stretch>
        </p:blipFill>
        <p:spPr bwMode="auto">
          <a:xfrm>
            <a:off x="2785427" y="755650"/>
            <a:ext cx="3573145" cy="3632200"/>
          </a:xfrm>
          <a:prstGeom prst="rect">
            <a:avLst/>
          </a:prstGeom>
          <a:noFill/>
          <a:ln w="9525">
            <a:noFill/>
            <a:miter lim="800000"/>
            <a:headEnd/>
            <a:tailEnd/>
          </a:ln>
        </p:spPr>
      </p:pic>
    </p:spTree>
    <p:extLst>
      <p:ext uri="{BB962C8B-B14F-4D97-AF65-F5344CB8AC3E}">
        <p14:creationId xmlns:p14="http://schemas.microsoft.com/office/powerpoint/2010/main" val="113894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摄像机控制方法</a:t>
            </a:r>
          </a:p>
        </p:txBody>
      </p:sp>
      <p:sp>
        <p:nvSpPr>
          <p:cNvPr id="3" name="内容占位符 2"/>
          <p:cNvSpPr>
            <a:spLocks noGrp="1"/>
          </p:cNvSpPr>
          <p:nvPr>
            <p:ph idx="1"/>
          </p:nvPr>
        </p:nvSpPr>
        <p:spPr/>
        <p:txBody>
          <a:bodyPr>
            <a:normAutofit/>
          </a:bodyPr>
          <a:lstStyle/>
          <a:p>
            <a:r>
              <a:rPr lang="zh-CN" altLang="zh-CN" dirty="0" smtClean="0"/>
              <a:t>游戏</a:t>
            </a:r>
            <a:r>
              <a:rPr lang="zh-CN" altLang="zh-CN" dirty="0"/>
              <a:t>中使用摄像机放置算法来模拟电影拍摄手段，需要计算如何得到一个好的摄像机角度，特别是当多个事物需要同时出现在镜头当中的时候。</a:t>
            </a:r>
          </a:p>
          <a:p>
            <a:endParaRPr lang="zh-CN" altLang="en-US" dirty="0"/>
          </a:p>
        </p:txBody>
      </p:sp>
    </p:spTree>
    <p:extLst>
      <p:ext uri="{BB962C8B-B14F-4D97-AF65-F5344CB8AC3E}">
        <p14:creationId xmlns:p14="http://schemas.microsoft.com/office/powerpoint/2010/main" val="680833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在计算的过程当中，一般使用物体的包围体，因为使用物体的几何结构会增加计算量，很多算法使用包围球或者包围盒来表示物体及其位置。我们需要计算摄像机的位置和朝向信息，以便得到能够反映场景情节的镜头。为了得到较好的结果，需要考虑如下三个原则：</a:t>
            </a:r>
          </a:p>
          <a:p>
            <a:pPr lvl="0"/>
            <a:r>
              <a:rPr lang="zh-CN" altLang="zh-CN" dirty="0"/>
              <a:t>摄像机需要拍到和场景有关的所有物体</a:t>
            </a:r>
          </a:p>
          <a:p>
            <a:pPr lvl="0"/>
            <a:r>
              <a:rPr lang="zh-CN" altLang="zh-CN" dirty="0"/>
              <a:t>得到的拍摄画面中相关物体之间不应该互相遮挡</a:t>
            </a:r>
          </a:p>
          <a:p>
            <a:pPr lvl="0"/>
            <a:r>
              <a:rPr lang="zh-CN" altLang="zh-CN" dirty="0"/>
              <a:t>摄像机的焦点应该放在合适的位置</a:t>
            </a:r>
          </a:p>
          <a:p>
            <a:endParaRPr lang="zh-CN" altLang="en-US" dirty="0"/>
          </a:p>
        </p:txBody>
      </p:sp>
    </p:spTree>
    <p:extLst>
      <p:ext uri="{BB962C8B-B14F-4D97-AF65-F5344CB8AC3E}">
        <p14:creationId xmlns:p14="http://schemas.microsoft.com/office/powerpoint/2010/main" val="340771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选择摄像机的观察</a:t>
            </a:r>
            <a:r>
              <a:rPr lang="zh-CN" altLang="zh-CN" b="1" dirty="0" smtClean="0"/>
              <a:t>目标</a:t>
            </a:r>
            <a:endParaRPr lang="zh-CN" altLang="en-US" dirty="0"/>
          </a:p>
        </p:txBody>
      </p:sp>
      <p:sp>
        <p:nvSpPr>
          <p:cNvPr id="3" name="内容占位符 2"/>
          <p:cNvSpPr>
            <a:spLocks noGrp="1"/>
          </p:cNvSpPr>
          <p:nvPr>
            <p:ph idx="1"/>
          </p:nvPr>
        </p:nvSpPr>
        <p:spPr>
          <a:xfrm>
            <a:off x="457200" y="1200150"/>
            <a:ext cx="8229600" cy="3891879"/>
          </a:xfrm>
        </p:spPr>
        <p:txBody>
          <a:bodyPr>
            <a:normAutofit fontScale="55000" lnSpcReduction="20000"/>
          </a:bodyPr>
          <a:lstStyle/>
          <a:p>
            <a:r>
              <a:rPr lang="zh-CN" altLang="zh-CN" dirty="0" smtClean="0"/>
              <a:t>我们</a:t>
            </a:r>
            <a:r>
              <a:rPr lang="zh-CN" altLang="zh-CN" dirty="0"/>
              <a:t>首先计算摄像机的正确方向，但如何界定“正确”呢？哪里应该是摄像机对着的位置？这很难有一个统一的标准，我们来看一下具体例子。</a:t>
            </a:r>
          </a:p>
          <a:p>
            <a:r>
              <a:rPr lang="zh-CN" altLang="zh-CN" dirty="0"/>
              <a:t>一般情况下，摄像机的观察目标都是玩家角色，但是当敌人靠近角色的时候，摄像机关注的目标应该在敌人和角色之间，类似于格斗游戏中摄像机的目标总在两个角色游戏中间。这样，玩家角色出现在屏幕的一边，而敌人在另一边。好的摄像机设置应该保证既能观察到主要角色，又能观察到这个角色所看到的一些重要物体。</a:t>
            </a:r>
          </a:p>
          <a:p>
            <a:r>
              <a:rPr lang="zh-CN" altLang="zh-CN" dirty="0"/>
              <a:t>更复杂一些的情况是当角色不止一个的时候，比如几个人物进行对话或者战场的战斗场面，这时候，摄像机的观察目标应该放置于这群角色的中心位置，保证每个角色都出现在屏幕上。如果频繁在角色之间切换的话（比如将观察目标设定为当前说话的角色），将影响玩家的游戏体验。</a:t>
            </a:r>
          </a:p>
          <a:p>
            <a:r>
              <a:rPr lang="zh-CN" altLang="zh-CN" dirty="0"/>
              <a:t>由于虚拟摄像机的控制要比实际拍摄电影容易许多，我们可以很容易地构造能够频繁移动的摄像机，但是这样会影响游戏的可玩性，造成玩家的眩晕。一般来说，只有在必要的时候才移动摄像机。另外，不同机位的切换频率也不能太</a:t>
            </a:r>
            <a:r>
              <a:rPr lang="zh-CN" altLang="zh-CN" dirty="0" smtClean="0"/>
              <a:t>高</a:t>
            </a:r>
            <a:endParaRPr lang="zh-CN" altLang="en-US" dirty="0"/>
          </a:p>
        </p:txBody>
      </p:sp>
    </p:spTree>
    <p:extLst>
      <p:ext uri="{BB962C8B-B14F-4D97-AF65-F5344CB8AC3E}">
        <p14:creationId xmlns:p14="http://schemas.microsoft.com/office/powerpoint/2010/main" val="1902702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基本摄像机</a:t>
            </a:r>
            <a:r>
              <a:rPr lang="zh-CN" altLang="zh-CN" b="1" dirty="0" smtClean="0"/>
              <a:t>控制</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smtClean="0"/>
              <a:t>摄像机</a:t>
            </a:r>
            <a:r>
              <a:rPr lang="zh-CN" altLang="zh-CN" dirty="0"/>
              <a:t>结构通常由</a:t>
            </a:r>
            <a:r>
              <a:rPr lang="en-US" altLang="zh-CN" dirty="0"/>
              <a:t>5</a:t>
            </a:r>
            <a:r>
              <a:rPr lang="zh-CN" altLang="zh-CN" dirty="0"/>
              <a:t>个向量组成：</a:t>
            </a:r>
          </a:p>
          <a:p>
            <a:r>
              <a:rPr lang="en-US" altLang="zh-CN" dirty="0"/>
              <a:t>View </a:t>
            </a:r>
            <a:r>
              <a:rPr lang="zh-CN" altLang="zh-CN" dirty="0"/>
              <a:t>：存储摄像机视线的目标位置</a:t>
            </a:r>
          </a:p>
          <a:p>
            <a:r>
              <a:rPr lang="en-US" altLang="zh-CN" dirty="0"/>
              <a:t>Position</a:t>
            </a:r>
            <a:r>
              <a:rPr lang="zh-CN" altLang="zh-CN" dirty="0"/>
              <a:t>：存储摄像机的位置</a:t>
            </a:r>
          </a:p>
          <a:p>
            <a:r>
              <a:rPr lang="en-US" altLang="zh-CN" dirty="0"/>
              <a:t>Up</a:t>
            </a:r>
            <a:r>
              <a:rPr lang="zh-CN" altLang="zh-CN" dirty="0"/>
              <a:t>：存储摄像机的垂直向上方向</a:t>
            </a:r>
          </a:p>
          <a:p>
            <a:r>
              <a:rPr lang="en-US" altLang="zh-CN" dirty="0"/>
              <a:t>Look</a:t>
            </a:r>
            <a:r>
              <a:rPr lang="zh-CN" altLang="zh-CN" dirty="0"/>
              <a:t>：存储摄像机镜头</a:t>
            </a:r>
            <a:r>
              <a:rPr lang="zh-CN" altLang="zh-CN" dirty="0" smtClean="0"/>
              <a:t>方向</a:t>
            </a:r>
            <a:endParaRPr lang="en-US" altLang="zh-CN" dirty="0" smtClean="0"/>
          </a:p>
          <a:p>
            <a:r>
              <a:rPr lang="en-US" altLang="zh-CN" dirty="0"/>
              <a:t>Right</a:t>
            </a:r>
            <a:r>
              <a:rPr lang="zh-CN" altLang="zh-CN" dirty="0"/>
              <a:t>：存储摄像机</a:t>
            </a:r>
            <a:r>
              <a:rPr lang="en-US" altLang="zh-CN" dirty="0"/>
              <a:t>Look</a:t>
            </a:r>
            <a:r>
              <a:rPr lang="zh-CN" altLang="zh-CN" dirty="0"/>
              <a:t>和</a:t>
            </a:r>
            <a:r>
              <a:rPr lang="en-US" altLang="zh-CN" dirty="0"/>
              <a:t>Up</a:t>
            </a:r>
            <a:r>
              <a:rPr lang="zh-CN" altLang="zh-CN" dirty="0"/>
              <a:t>向量的法</a:t>
            </a:r>
            <a:r>
              <a:rPr lang="zh-CN" altLang="zh-CN" dirty="0" smtClean="0"/>
              <a:t>向量</a:t>
            </a:r>
            <a:endParaRPr lang="zh-CN" altLang="zh-CN" dirty="0"/>
          </a:p>
          <a:p>
            <a:endParaRPr lang="zh-CN" altLang="en-US" dirty="0"/>
          </a:p>
        </p:txBody>
      </p:sp>
    </p:spTree>
    <p:extLst>
      <p:ext uri="{BB962C8B-B14F-4D97-AF65-F5344CB8AC3E}">
        <p14:creationId xmlns:p14="http://schemas.microsoft.com/office/powerpoint/2010/main" val="2096647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选择相关</a:t>
            </a:r>
            <a:r>
              <a:rPr lang="zh-CN" altLang="zh-CN" b="1" dirty="0" smtClean="0"/>
              <a:t>信息</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smtClean="0"/>
              <a:t>我们</a:t>
            </a:r>
            <a:r>
              <a:rPr lang="zh-CN" altLang="zh-CN" dirty="0"/>
              <a:t>现在知道了如何确定摄像机的观察目标，还需要考虑如何将所有相关信息都拍摄进画面</a:t>
            </a:r>
            <a:r>
              <a:rPr lang="zh-CN" altLang="zh-CN" dirty="0" smtClean="0"/>
              <a:t>当中</a:t>
            </a:r>
            <a:endParaRPr lang="en-US" altLang="zh-CN" dirty="0" smtClean="0"/>
          </a:p>
          <a:p>
            <a:r>
              <a:rPr lang="zh-CN" altLang="zh-CN" dirty="0" smtClean="0"/>
              <a:t>这个</a:t>
            </a:r>
            <a:r>
              <a:rPr lang="zh-CN" altLang="zh-CN" dirty="0"/>
              <a:t>过程通常包含两步：</a:t>
            </a:r>
            <a:r>
              <a:rPr lang="en-US" altLang="zh-CN" dirty="0"/>
              <a:t>1</a:t>
            </a:r>
            <a:r>
              <a:rPr lang="zh-CN" altLang="zh-CN" dirty="0"/>
              <a:t>、判断一个场景中哪些物体是相关的哪些不是；</a:t>
            </a:r>
            <a:r>
              <a:rPr lang="en-US" altLang="zh-CN" dirty="0"/>
              <a:t>2</a:t>
            </a:r>
            <a:r>
              <a:rPr lang="zh-CN" altLang="zh-CN" dirty="0"/>
              <a:t>、计算正确的视棱台使得所有相关物体包含进来。第一个问题和具体的游戏相关，我们需要标注出场景中的重要物体：</a:t>
            </a:r>
          </a:p>
          <a:p>
            <a:pPr lvl="0"/>
            <a:r>
              <a:rPr lang="zh-CN" altLang="zh-CN" dirty="0"/>
              <a:t>主角</a:t>
            </a:r>
          </a:p>
          <a:p>
            <a:pPr lvl="0"/>
            <a:r>
              <a:rPr lang="zh-CN" altLang="zh-CN" dirty="0"/>
              <a:t>附近的其他角色</a:t>
            </a:r>
          </a:p>
          <a:p>
            <a:pPr lvl="0"/>
            <a:r>
              <a:rPr lang="zh-CN" altLang="zh-CN" dirty="0"/>
              <a:t>在一定范围内的可拾取物品</a:t>
            </a:r>
          </a:p>
          <a:p>
            <a:pPr lvl="0"/>
            <a:r>
              <a:rPr lang="zh-CN" altLang="zh-CN" dirty="0"/>
              <a:t>和游戏性相关的其他物体比如遮挡物</a:t>
            </a:r>
          </a:p>
          <a:p>
            <a:endParaRPr lang="zh-CN" altLang="en-US" dirty="0"/>
          </a:p>
        </p:txBody>
      </p:sp>
    </p:spTree>
    <p:extLst>
      <p:ext uri="{BB962C8B-B14F-4D97-AF65-F5344CB8AC3E}">
        <p14:creationId xmlns:p14="http://schemas.microsoft.com/office/powerpoint/2010/main" val="3238233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每个物体使用包围体表示，然后计算能够包围这些物体的大的包围盒结构，这个包围盒就是摄像机需要拍摄的所有物体</a:t>
            </a:r>
            <a:r>
              <a:rPr lang="zh-CN" altLang="zh-CN" dirty="0" smtClean="0"/>
              <a:t>集合</a:t>
            </a:r>
            <a:endParaRPr lang="en-US" altLang="zh-CN" dirty="0" smtClean="0"/>
          </a:p>
          <a:p>
            <a:r>
              <a:rPr lang="zh-CN" altLang="zh-CN" dirty="0" smtClean="0"/>
              <a:t>接着</a:t>
            </a:r>
            <a:r>
              <a:rPr lang="zh-CN" altLang="zh-CN" dirty="0"/>
              <a:t>，给定摄像机的视野角度信息，然后计算摄像机的距离以拍摄这个包围</a:t>
            </a:r>
            <a:r>
              <a:rPr lang="zh-CN" altLang="zh-CN" dirty="0" smtClean="0"/>
              <a:t>盒</a:t>
            </a:r>
            <a:endParaRPr lang="en-US" altLang="zh-CN" dirty="0" smtClean="0"/>
          </a:p>
          <a:p>
            <a:r>
              <a:rPr lang="zh-CN" altLang="zh-CN" dirty="0" smtClean="0"/>
              <a:t>我们</a:t>
            </a:r>
            <a:r>
              <a:rPr lang="zh-CN" altLang="zh-CN" dirty="0"/>
              <a:t>需要综合考虑摄像机的光学属性（视野角度）、场景信息（包围盒）和摄像机方向。有些情况下，场景中的物体在某一维的尺寸比较大，这样我们放置摄像机的距离和观察该物体的角度也有关，比如从前面和侧面分别拍摄一辆汽车，很显然，第二种情况需要更大的距离。</a:t>
            </a:r>
          </a:p>
          <a:p>
            <a:endParaRPr lang="zh-CN" altLang="en-US" dirty="0"/>
          </a:p>
        </p:txBody>
      </p:sp>
    </p:spTree>
    <p:extLst>
      <p:ext uri="{BB962C8B-B14F-4D97-AF65-F5344CB8AC3E}">
        <p14:creationId xmlns:p14="http://schemas.microsoft.com/office/powerpoint/2010/main" val="4190142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我们需要的变量如下：</a:t>
            </a:r>
          </a:p>
          <a:p>
            <a:pPr lvl="0"/>
            <a:r>
              <a:rPr lang="en-US" altLang="zh-CN" i="1" dirty="0"/>
              <a:t>B</a:t>
            </a:r>
            <a:r>
              <a:rPr lang="en-US" altLang="zh-CN" dirty="0"/>
              <a:t>: </a:t>
            </a:r>
            <a:r>
              <a:rPr lang="zh-CN" altLang="zh-CN" dirty="0"/>
              <a:t>包围盒</a:t>
            </a:r>
          </a:p>
          <a:p>
            <a:pPr lvl="0"/>
            <a:r>
              <a:rPr lang="en-US" altLang="zh-CN" i="1" dirty="0"/>
              <a:t>V</a:t>
            </a:r>
            <a:r>
              <a:rPr lang="en-US" altLang="zh-CN" dirty="0"/>
              <a:t>: </a:t>
            </a:r>
            <a:r>
              <a:rPr lang="zh-CN" altLang="zh-CN" dirty="0"/>
              <a:t>摄像机观察方向单位向量</a:t>
            </a:r>
          </a:p>
          <a:p>
            <a:pPr lvl="0"/>
            <a:r>
              <a:rPr lang="en-US" altLang="zh-CN" i="1" dirty="0"/>
              <a:t>P</a:t>
            </a:r>
            <a:r>
              <a:rPr lang="en-US" altLang="zh-CN" dirty="0"/>
              <a:t>: </a:t>
            </a:r>
            <a:r>
              <a:rPr lang="zh-CN" altLang="zh-CN" dirty="0"/>
              <a:t>摄像机的观察目标位置，有时是包围盒的中心</a:t>
            </a:r>
          </a:p>
          <a:p>
            <a:pPr lvl="0"/>
            <a:r>
              <a:rPr lang="en-US" altLang="zh-CN" i="1" dirty="0"/>
              <a:t>VP</a:t>
            </a:r>
            <a:r>
              <a:rPr lang="en-US" altLang="zh-CN" dirty="0"/>
              <a:t>: </a:t>
            </a:r>
            <a:r>
              <a:rPr lang="zh-CN" altLang="zh-CN" dirty="0"/>
              <a:t>待计算的摄像机位置</a:t>
            </a:r>
          </a:p>
          <a:p>
            <a:pPr lvl="0"/>
            <a:r>
              <a:rPr lang="en-US" altLang="zh-CN" i="1" dirty="0"/>
              <a:t>F</a:t>
            </a:r>
            <a:r>
              <a:rPr lang="en-US" altLang="zh-CN" dirty="0"/>
              <a:t>:</a:t>
            </a:r>
            <a:r>
              <a:rPr lang="zh-CN" altLang="zh-CN" dirty="0"/>
              <a:t>视野角度</a:t>
            </a:r>
          </a:p>
          <a:p>
            <a:r>
              <a:rPr lang="zh-CN" altLang="zh-CN" dirty="0"/>
              <a:t>我们需要在通过点</a:t>
            </a:r>
            <a:r>
              <a:rPr lang="en-US" altLang="zh-CN" dirty="0"/>
              <a:t>P</a:t>
            </a:r>
            <a:r>
              <a:rPr lang="zh-CN" altLang="zh-CN" dirty="0"/>
              <a:t>的向量</a:t>
            </a:r>
            <a:r>
              <a:rPr lang="en-US" altLang="zh-CN" dirty="0"/>
              <a:t>V</a:t>
            </a:r>
            <a:r>
              <a:rPr lang="zh-CN" altLang="zh-CN" dirty="0"/>
              <a:t>所在的直线上计算一点</a:t>
            </a:r>
            <a:r>
              <a:rPr lang="en-US" altLang="zh-CN" dirty="0"/>
              <a:t>VP</a:t>
            </a:r>
            <a:r>
              <a:rPr lang="zh-CN" altLang="zh-CN" dirty="0"/>
              <a:t>，保证包围盒</a:t>
            </a:r>
            <a:r>
              <a:rPr lang="en-US" altLang="zh-CN" dirty="0"/>
              <a:t>B</a:t>
            </a:r>
            <a:r>
              <a:rPr lang="zh-CN" altLang="zh-CN" dirty="0"/>
              <a:t>包含在顶点为</a:t>
            </a:r>
            <a:r>
              <a:rPr lang="en-US" altLang="zh-CN" dirty="0"/>
              <a:t>VP</a:t>
            </a:r>
            <a:r>
              <a:rPr lang="zh-CN" altLang="zh-CN" dirty="0"/>
              <a:t>，顶角为</a:t>
            </a:r>
            <a:r>
              <a:rPr lang="en-US" altLang="zh-CN" dirty="0"/>
              <a:t>F</a:t>
            </a:r>
            <a:r>
              <a:rPr lang="zh-CN" altLang="zh-CN" dirty="0"/>
              <a:t>的椎体内。</a:t>
            </a:r>
          </a:p>
          <a:p>
            <a:r>
              <a:rPr lang="zh-CN" altLang="zh-CN" dirty="0"/>
              <a:t>在实际应用中，屏幕中的相关物体如果紧靠在屏幕边缘的话效果不好，应该和屏幕边缘保持一个安全距离。这可以通过减小上面算法中的视野角度的方法实现，比如减小</a:t>
            </a:r>
            <a:r>
              <a:rPr lang="en-US" altLang="zh-CN" dirty="0"/>
              <a:t>10~15%</a:t>
            </a:r>
            <a:r>
              <a:rPr lang="zh-CN" altLang="zh-CN" dirty="0"/>
              <a:t>，这样得到的摄像机位置会靠后一些，得到的渲染画面中，相关物体就不会紧贴着屏幕边缘了。</a:t>
            </a:r>
          </a:p>
          <a:p>
            <a:endParaRPr lang="zh-CN" altLang="en-US" dirty="0"/>
          </a:p>
        </p:txBody>
      </p:sp>
    </p:spTree>
    <p:extLst>
      <p:ext uri="{BB962C8B-B14F-4D97-AF65-F5344CB8AC3E}">
        <p14:creationId xmlns:p14="http://schemas.microsoft.com/office/powerpoint/2010/main" val="46497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选择</a:t>
            </a:r>
            <a:r>
              <a:rPr lang="zh-CN" altLang="zh-CN" b="1" dirty="0" smtClean="0"/>
              <a:t>视角</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smtClean="0"/>
              <a:t>利用</a:t>
            </a:r>
            <a:r>
              <a:rPr lang="zh-CN" altLang="zh-CN" dirty="0"/>
              <a:t>上面的方法可以在摄像机观察方向确定的情况下，计算得到摄像机的</a:t>
            </a:r>
            <a:r>
              <a:rPr lang="zh-CN" altLang="zh-CN" dirty="0" smtClean="0"/>
              <a:t>距离</a:t>
            </a:r>
            <a:endParaRPr lang="en-US" altLang="zh-CN" dirty="0" smtClean="0"/>
          </a:p>
          <a:p>
            <a:r>
              <a:rPr lang="zh-CN" altLang="zh-CN" dirty="0" smtClean="0"/>
              <a:t>但</a:t>
            </a:r>
            <a:r>
              <a:rPr lang="zh-CN" altLang="zh-CN" dirty="0"/>
              <a:t>应该如何计算好的观察方向呢？我们认为好的观察方向要保证所有的物体基本对称，避免出现遮挡。可是，如果只考虑这个条件的话，得到的摄像机很可能是航拍摄像机，所以除了遮挡之外还应该考虑摄像机的角度。</a:t>
            </a:r>
          </a:p>
          <a:p>
            <a:r>
              <a:rPr lang="zh-CN" altLang="zh-CN" dirty="0"/>
              <a:t>我们首先考虑遮挡关系，我们会选择产生遮挡较少的摄像机位置，为了定量化，我们定义物体之间的平均夹角（</a:t>
            </a:r>
            <a:r>
              <a:rPr lang="en-US" altLang="zh-CN" dirty="0"/>
              <a:t>AAS</a:t>
            </a:r>
            <a:r>
              <a:rPr lang="zh-CN" altLang="zh-CN" dirty="0"/>
              <a:t>，</a:t>
            </a:r>
            <a:r>
              <a:rPr lang="en-US" altLang="zh-CN" dirty="0"/>
              <a:t>average angular separations</a:t>
            </a:r>
            <a:r>
              <a:rPr lang="zh-CN" altLang="zh-CN" dirty="0"/>
              <a:t>），</a:t>
            </a:r>
            <a:r>
              <a:rPr lang="en-US" altLang="zh-CN" dirty="0"/>
              <a:t>AAS</a:t>
            </a:r>
            <a:r>
              <a:rPr lang="zh-CN" altLang="zh-CN" dirty="0"/>
              <a:t>指的是给定一个点，计算从该点出发到场景中每个物体的射线之间的分散程度。</a:t>
            </a:r>
          </a:p>
          <a:p>
            <a:endParaRPr lang="zh-CN" altLang="en-US" dirty="0"/>
          </a:p>
        </p:txBody>
      </p:sp>
    </p:spTree>
    <p:extLst>
      <p:ext uri="{BB962C8B-B14F-4D97-AF65-F5344CB8AC3E}">
        <p14:creationId xmlns:p14="http://schemas.microsoft.com/office/powerpoint/2010/main" val="326694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263" y="1825625"/>
            <a:ext cx="3419475" cy="1490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1462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代码中“</a:t>
            </a:r>
            <a:r>
              <a:rPr lang="en-US" altLang="zh-CN" dirty="0"/>
              <a:t> select the closest ray </a:t>
            </a:r>
            <a:r>
              <a:rPr lang="zh-CN" altLang="zh-CN" dirty="0"/>
              <a:t>”的复杂度最高，但由于射线数量不多，所以可以直接使用遍历的计算方法。</a:t>
            </a:r>
          </a:p>
          <a:p>
            <a:r>
              <a:rPr lang="zh-CN" altLang="zh-CN" dirty="0"/>
              <a:t>我们需要在多个视点位置计算</a:t>
            </a:r>
            <a:r>
              <a:rPr lang="en-US" altLang="zh-CN" dirty="0"/>
              <a:t>AAS</a:t>
            </a:r>
            <a:r>
              <a:rPr lang="zh-CN" altLang="zh-CN" dirty="0"/>
              <a:t>，</a:t>
            </a:r>
            <a:r>
              <a:rPr lang="en-US" altLang="zh-CN" dirty="0"/>
              <a:t>AAS</a:t>
            </a:r>
            <a:r>
              <a:rPr lang="zh-CN" altLang="zh-CN" dirty="0"/>
              <a:t>越高，证明这个视点得到的渲染图像遮挡可能越少。一般来说，垂直方向的视点得到的</a:t>
            </a:r>
            <a:r>
              <a:rPr lang="en-US" altLang="zh-CN" dirty="0"/>
              <a:t>AAS</a:t>
            </a:r>
            <a:r>
              <a:rPr lang="zh-CN" altLang="zh-CN" dirty="0"/>
              <a:t>较高，所以比较两个摄像机的</a:t>
            </a:r>
            <a:r>
              <a:rPr lang="en-US" altLang="zh-CN" dirty="0"/>
              <a:t>AAS</a:t>
            </a:r>
            <a:r>
              <a:rPr lang="zh-CN" altLang="zh-CN" dirty="0"/>
              <a:t>时应该将其放置于相同的高度才有意义。</a:t>
            </a:r>
          </a:p>
          <a:p>
            <a:r>
              <a:rPr lang="zh-CN" altLang="zh-CN" dirty="0"/>
              <a:t>在计算最佳视角的时候，我们需要修改</a:t>
            </a:r>
            <a:r>
              <a:rPr lang="en-US" altLang="zh-CN" dirty="0"/>
              <a:t>AAS</a:t>
            </a:r>
            <a:r>
              <a:rPr lang="zh-CN" altLang="zh-CN" dirty="0"/>
              <a:t>值，以便水平方向视点也能得到较高的</a:t>
            </a:r>
            <a:r>
              <a:rPr lang="en-US" altLang="zh-CN" dirty="0"/>
              <a:t>AAS</a:t>
            </a:r>
            <a:r>
              <a:rPr lang="zh-CN" altLang="zh-CN" dirty="0"/>
              <a:t>值，一种解决办法是引入和地面的夹角来修正</a:t>
            </a:r>
            <a:r>
              <a:rPr lang="en-US" altLang="zh-CN" dirty="0"/>
              <a:t>AAS</a:t>
            </a:r>
            <a:r>
              <a:rPr lang="zh-CN" altLang="zh-CN" dirty="0"/>
              <a:t>。通过和前面介绍的摄像机位置的计算方法相结合，我们就可以快速计算出表现游戏情节和可玩性的摄像机配置方案。</a:t>
            </a:r>
          </a:p>
          <a:p>
            <a:endParaRPr lang="zh-CN" altLang="en-US" dirty="0"/>
          </a:p>
        </p:txBody>
      </p:sp>
    </p:spTree>
    <p:extLst>
      <p:ext uri="{BB962C8B-B14F-4D97-AF65-F5344CB8AC3E}">
        <p14:creationId xmlns:p14="http://schemas.microsoft.com/office/powerpoint/2010/main" val="2524088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人工智能</a:t>
            </a:r>
            <a:r>
              <a:rPr lang="zh-CN" altLang="zh-CN" b="1" dirty="0" smtClean="0"/>
              <a:t>方法</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摄像机</a:t>
            </a:r>
            <a:r>
              <a:rPr lang="zh-CN" altLang="zh-CN" dirty="0"/>
              <a:t>控制的问题更像是人工智能（</a:t>
            </a:r>
            <a:r>
              <a:rPr lang="en-US" altLang="zh-CN" dirty="0"/>
              <a:t>AI</a:t>
            </a:r>
            <a:r>
              <a:rPr lang="zh-CN" altLang="zh-CN" dirty="0"/>
              <a:t>，</a:t>
            </a:r>
            <a:r>
              <a:rPr lang="en-US" altLang="zh-CN" dirty="0"/>
              <a:t>Artificial Intelligence</a:t>
            </a:r>
            <a:r>
              <a:rPr lang="zh-CN" altLang="zh-CN" dirty="0"/>
              <a:t>）问题，可以使用人工智能的方法来对摄像机建模，使用一定的规则让摄像师做出判断，将摄像机放置于最佳的拍摄位置。</a:t>
            </a:r>
          </a:p>
          <a:p>
            <a:r>
              <a:rPr lang="zh-CN" altLang="zh-CN" dirty="0"/>
              <a:t>可以采用规则驱动的方式来控制摄像机，规则是行为的准则，规则的优先级决定了在某一时刻做出的选择。规则可以是：如果敌人靠近，进入攻击范围，则将摄像机焦点设置为敌人，摄像机位置放置于拉近的第三人称视角位置；一般情况下，将摄像机焦点设置为主角前面一定距离，摄像机放置于普通的第三人称视角位置。在这个规则系统每隔一段时间执行一次，得到的结果进行四元数插值可以生成很好的结果。</a:t>
            </a:r>
          </a:p>
          <a:p>
            <a:r>
              <a:rPr lang="zh-CN" altLang="zh-CN" dirty="0"/>
              <a:t>当然，还可以应用更加复杂的人工智能规则得到更加“智能”的摄像机，按照玩家所处游戏环境的不同采用最优的摄像机配置。这样的设置特别适合于动作类游戏当中，特别是在一些平台游戏中，玩家控制主角的自由度小于普通</a:t>
            </a:r>
            <a:r>
              <a:rPr lang="en-US" altLang="zh-CN" dirty="0"/>
              <a:t>PC</a:t>
            </a:r>
            <a:r>
              <a:rPr lang="zh-CN" altLang="zh-CN" dirty="0"/>
              <a:t>（比如，平台游戏机没有鼠标，只能用方向键控制角色移动），这时候就需要智能化的摄像机来辅助玩家的</a:t>
            </a:r>
            <a:r>
              <a:rPr lang="zh-CN" altLang="zh-CN" dirty="0" smtClean="0"/>
              <a:t>控制</a:t>
            </a:r>
            <a:endParaRPr lang="zh-CN" altLang="en-US" dirty="0"/>
          </a:p>
        </p:txBody>
      </p:sp>
    </p:spTree>
    <p:extLst>
      <p:ext uri="{BB962C8B-B14F-4D97-AF65-F5344CB8AC3E}">
        <p14:creationId xmlns:p14="http://schemas.microsoft.com/office/powerpoint/2010/main" val="211540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descr="I:\个人\★教学\★游戏引擎原理及应用\★写书\具体内容\★《游戏引擎原理及应用》最终书稿\1 游戏引擎原理\摄像机操作\战神9.jpg"/>
          <p:cNvPicPr/>
          <p:nvPr/>
        </p:nvPicPr>
        <p:blipFill>
          <a:blip r:embed="rId2" cstate="print"/>
          <a:srcRect/>
          <a:stretch>
            <a:fillRect/>
          </a:stretch>
        </p:blipFill>
        <p:spPr bwMode="auto">
          <a:xfrm>
            <a:off x="179512" y="915566"/>
            <a:ext cx="4480498" cy="2520280"/>
          </a:xfrm>
          <a:prstGeom prst="rect">
            <a:avLst/>
          </a:prstGeom>
          <a:noFill/>
          <a:ln w="9525">
            <a:noFill/>
            <a:miter lim="800000"/>
            <a:headEnd/>
            <a:tailEnd/>
          </a:ln>
        </p:spPr>
      </p:pic>
      <p:pic>
        <p:nvPicPr>
          <p:cNvPr id="5" name="图片 4" descr="I:\个人\★教学\★游戏引擎原理及应用\★写书\具体内容\★《游戏引擎原理及应用》最终书稿\1 游戏引擎原理\摄像机操作\战神0.jpg"/>
          <p:cNvPicPr/>
          <p:nvPr/>
        </p:nvPicPr>
        <p:blipFill>
          <a:blip r:embed="rId3" cstate="print"/>
          <a:srcRect/>
          <a:stretch>
            <a:fillRect/>
          </a:stretch>
        </p:blipFill>
        <p:spPr bwMode="auto">
          <a:xfrm>
            <a:off x="4552256" y="915566"/>
            <a:ext cx="4480498" cy="2520280"/>
          </a:xfrm>
          <a:prstGeom prst="rect">
            <a:avLst/>
          </a:prstGeom>
          <a:noFill/>
          <a:ln w="9525">
            <a:noFill/>
            <a:miter lim="800000"/>
            <a:headEnd/>
            <a:tailEnd/>
          </a:ln>
        </p:spPr>
      </p:pic>
    </p:spTree>
    <p:extLst>
      <p:ext uri="{BB962C8B-B14F-4D97-AF65-F5344CB8AC3E}">
        <p14:creationId xmlns:p14="http://schemas.microsoft.com/office/powerpoint/2010/main" val="284180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5" y="1625600"/>
            <a:ext cx="3346450"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54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对于一个摄像机来说，如果能够正确观察三维世界需要</a:t>
            </a:r>
            <a:r>
              <a:rPr lang="en-US" altLang="zh-CN" dirty="0"/>
              <a:t>3</a:t>
            </a:r>
            <a:r>
              <a:rPr lang="zh-CN" altLang="zh-CN" dirty="0"/>
              <a:t>个矩阵：世界矩阵（</a:t>
            </a:r>
            <a:r>
              <a:rPr lang="en-US" altLang="zh-CN" dirty="0"/>
              <a:t>World Matrix</a:t>
            </a:r>
            <a:r>
              <a:rPr lang="zh-CN" altLang="zh-CN" dirty="0"/>
              <a:t>）、观察矩阵（</a:t>
            </a:r>
            <a:r>
              <a:rPr lang="en-US" altLang="zh-CN" dirty="0"/>
              <a:t>View Matrix</a:t>
            </a:r>
            <a:r>
              <a:rPr lang="zh-CN" altLang="zh-CN" dirty="0"/>
              <a:t>）和投影矩阵（</a:t>
            </a:r>
            <a:r>
              <a:rPr lang="en-US" altLang="zh-CN" dirty="0"/>
              <a:t>Projection Matrix</a:t>
            </a:r>
            <a:r>
              <a:rPr lang="zh-CN" altLang="zh-CN" dirty="0" smtClean="0"/>
              <a:t>）</a:t>
            </a:r>
            <a:endParaRPr lang="en-US" altLang="zh-CN" dirty="0" smtClean="0"/>
          </a:p>
          <a:p>
            <a:r>
              <a:rPr lang="zh-CN" altLang="zh-CN" dirty="0" smtClean="0"/>
              <a:t>世界</a:t>
            </a:r>
            <a:r>
              <a:rPr lang="zh-CN" altLang="zh-CN" dirty="0"/>
              <a:t>矩阵将顶点和模型转换到世界坐标</a:t>
            </a:r>
            <a:r>
              <a:rPr lang="zh-CN" altLang="zh-CN" dirty="0" smtClean="0"/>
              <a:t>空间</a:t>
            </a:r>
            <a:endParaRPr lang="en-US" altLang="zh-CN" dirty="0" smtClean="0"/>
          </a:p>
          <a:p>
            <a:r>
              <a:rPr lang="zh-CN" altLang="zh-CN" dirty="0" smtClean="0"/>
              <a:t>观察</a:t>
            </a:r>
            <a:r>
              <a:rPr lang="zh-CN" altLang="zh-CN" dirty="0"/>
              <a:t>矩阵通过设置摄像机的位置和朝向等参数来得到，可以将世界坐标空间中的物体转换到摄像机坐标</a:t>
            </a:r>
            <a:r>
              <a:rPr lang="zh-CN" altLang="zh-CN" dirty="0" smtClean="0"/>
              <a:t>空间</a:t>
            </a:r>
            <a:endParaRPr lang="en-US" altLang="zh-CN" dirty="0" smtClean="0"/>
          </a:p>
          <a:p>
            <a:r>
              <a:rPr lang="zh-CN" altLang="zh-CN" dirty="0" smtClean="0"/>
              <a:t>投影</a:t>
            </a:r>
            <a:r>
              <a:rPr lang="zh-CN" altLang="zh-CN" dirty="0"/>
              <a:t>矩阵定义了一个平截头体，指定了可视区域，具有远近裁剪面，可以在渲染时帮助剔除那些看不到的</a:t>
            </a:r>
            <a:r>
              <a:rPr lang="zh-CN" altLang="zh-CN" dirty="0" smtClean="0"/>
              <a:t>物体</a:t>
            </a:r>
            <a:endParaRPr lang="zh-CN" altLang="en-US" dirty="0"/>
          </a:p>
        </p:txBody>
      </p:sp>
    </p:spTree>
    <p:extLst>
      <p:ext uri="{BB962C8B-B14F-4D97-AF65-F5344CB8AC3E}">
        <p14:creationId xmlns:p14="http://schemas.microsoft.com/office/powerpoint/2010/main" val="233139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635646"/>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95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游戏引擎都应该能够正确支持上面提到的摄像机参数以及观察投影过程，这是保证三维被正确渲染的前提条件，由于图形</a:t>
            </a:r>
            <a:r>
              <a:rPr lang="en-US" altLang="zh-CN" dirty="0"/>
              <a:t>API</a:t>
            </a:r>
            <a:r>
              <a:rPr lang="zh-CN" altLang="zh-CN" dirty="0"/>
              <a:t>（比如</a:t>
            </a:r>
            <a:r>
              <a:rPr lang="en-US" altLang="zh-CN" dirty="0"/>
              <a:t>OpenGL</a:t>
            </a:r>
            <a:r>
              <a:rPr lang="zh-CN" altLang="zh-CN" dirty="0"/>
              <a:t>和</a:t>
            </a:r>
            <a:r>
              <a:rPr lang="en-US" altLang="zh-CN" dirty="0"/>
              <a:t>DirectX</a:t>
            </a:r>
            <a:r>
              <a:rPr lang="zh-CN" altLang="zh-CN" dirty="0"/>
              <a:t>）大多都支持对于摄像机的直接操作，通过给定摄像机的位置以及朝向信息，可以正确地将摄像机表现出来。</a:t>
            </a:r>
          </a:p>
          <a:p>
            <a:r>
              <a:rPr lang="zh-CN" altLang="zh-CN" dirty="0"/>
              <a:t>游戏引擎中通过控制摄像机的参数来操纵摄像机，一般来说，对摄像机的控制主要有：转动（</a:t>
            </a:r>
            <a:r>
              <a:rPr lang="en-US" altLang="zh-CN" dirty="0"/>
              <a:t>pan</a:t>
            </a:r>
            <a:r>
              <a:rPr lang="zh-CN" altLang="zh-CN" dirty="0"/>
              <a:t>）、倾斜（</a:t>
            </a:r>
            <a:r>
              <a:rPr lang="en-US" altLang="zh-CN" dirty="0"/>
              <a:t>tilt</a:t>
            </a:r>
            <a:r>
              <a:rPr lang="zh-CN" altLang="zh-CN" dirty="0"/>
              <a:t>）、滚动（</a:t>
            </a:r>
            <a:r>
              <a:rPr lang="en-US" altLang="zh-CN" dirty="0"/>
              <a:t>roll</a:t>
            </a:r>
            <a:r>
              <a:rPr lang="zh-CN" altLang="zh-CN" dirty="0"/>
              <a:t>）和</a:t>
            </a:r>
            <a:r>
              <a:rPr lang="zh-CN" altLang="zh-CN" dirty="0" smtClean="0"/>
              <a:t>移动</a:t>
            </a:r>
            <a:endParaRPr lang="zh-CN" altLang="en-US" dirty="0"/>
          </a:p>
        </p:txBody>
      </p:sp>
    </p:spTree>
    <p:extLst>
      <p:ext uri="{BB962C8B-B14F-4D97-AF65-F5344CB8AC3E}">
        <p14:creationId xmlns:p14="http://schemas.microsoft.com/office/powerpoint/2010/main" val="282166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1"/>
          <p:cNvPicPr>
            <a:picLocks noChangeAspect="1" noChangeArrowheads="1"/>
          </p:cNvPicPr>
          <p:nvPr/>
        </p:nvPicPr>
        <p:blipFill>
          <a:blip r:embed="rId2">
            <a:extLst>
              <a:ext uri="{28A0092B-C50C-407E-A947-70E740481C1C}">
                <a14:useLocalDpi xmlns:a14="http://schemas.microsoft.com/office/drawing/2010/main" val="0"/>
              </a:ext>
            </a:extLst>
          </a:blip>
          <a:srcRect l="554" t="5342"/>
          <a:stretch>
            <a:fillRect/>
          </a:stretch>
        </p:blipFill>
        <p:spPr bwMode="auto">
          <a:xfrm>
            <a:off x="2411760" y="1275606"/>
            <a:ext cx="5272088" cy="17764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233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642459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88</TotalTime>
  <Words>3687</Words>
  <Application>Microsoft Office PowerPoint</Application>
  <PresentationFormat>全屏显示(16:9)</PresentationFormat>
  <Paragraphs>174</Paragraphs>
  <Slides>47</Slides>
  <Notes>0</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凤舞九天</vt:lpstr>
      <vt:lpstr>摄像机操作</vt:lpstr>
      <vt:lpstr>大纲</vt:lpstr>
      <vt:lpstr>摄像机操作</vt:lpstr>
      <vt:lpstr>基本摄像机控制</vt:lpstr>
      <vt:lpstr>PowerPoint 演示文稿</vt:lpstr>
      <vt:lpstr>PowerPoint 演示文稿</vt:lpstr>
      <vt:lpstr>PowerPoint 演示文稿</vt:lpstr>
      <vt:lpstr>PowerPoint 演示文稿</vt:lpstr>
      <vt:lpstr>PowerPoint 演示文稿</vt:lpstr>
      <vt:lpstr>第一人称视角</vt:lpstr>
      <vt:lpstr>PowerPoint 演示文稿</vt:lpstr>
      <vt:lpstr>PowerPoint 演示文稿</vt:lpstr>
      <vt:lpstr>PowerPoint 演示文稿</vt:lpstr>
      <vt:lpstr>PowerPoint 演示文稿</vt:lpstr>
      <vt:lpstr>考虑惯性</vt:lpstr>
      <vt:lpstr>PowerPoint 演示文稿</vt:lpstr>
      <vt:lpstr>飞行模拟</vt:lpstr>
      <vt:lpstr>第三人称摄像机</vt:lpstr>
      <vt:lpstr>PowerPoint 演示文稿</vt:lpstr>
      <vt:lpstr>PowerPoint 演示文稿</vt:lpstr>
      <vt:lpstr>PowerPoint 演示文稿</vt:lpstr>
      <vt:lpstr>PowerPoint 演示文稿</vt:lpstr>
      <vt:lpstr>PowerPoint 演示文稿</vt:lpstr>
      <vt:lpstr>问题</vt:lpstr>
      <vt:lpstr>PowerPoint 演示文稿</vt:lpstr>
      <vt:lpstr>PowerPoint 演示文稿</vt:lpstr>
      <vt:lpstr>PowerPoint 演示文稿</vt:lpstr>
      <vt:lpstr>PowerPoint 演示文稿</vt:lpstr>
      <vt:lpstr>电影模式摄像机</vt:lpstr>
      <vt:lpstr>摄像机类型</vt:lpstr>
      <vt:lpstr>PowerPoint 演示文稿</vt:lpstr>
      <vt:lpstr>PowerPoint 演示文稿</vt:lpstr>
      <vt:lpstr>PowerPoint 演示文稿</vt:lpstr>
      <vt:lpstr>PowerPoint 演示文稿</vt:lpstr>
      <vt:lpstr>PowerPoint 演示文稿</vt:lpstr>
      <vt:lpstr>PowerPoint 演示文稿</vt:lpstr>
      <vt:lpstr>摄像机控制方法</vt:lpstr>
      <vt:lpstr>PowerPoint 演示文稿</vt:lpstr>
      <vt:lpstr>选择摄像机的观察目标</vt:lpstr>
      <vt:lpstr>选择相关信息</vt:lpstr>
      <vt:lpstr>PowerPoint 演示文稿</vt:lpstr>
      <vt:lpstr>PowerPoint 演示文稿</vt:lpstr>
      <vt:lpstr>选择视角</vt:lpstr>
      <vt:lpstr>PowerPoint 演示文稿</vt:lpstr>
      <vt:lpstr>PowerPoint 演示文稿</vt:lpstr>
      <vt:lpstr>人工智能方法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摄像机操作</dc:title>
  <dc:creator>HL H</dc:creator>
  <cp:lastModifiedBy>HL H</cp:lastModifiedBy>
  <cp:revision>20</cp:revision>
  <dcterms:created xsi:type="dcterms:W3CDTF">2018-01-30T08:56:38Z</dcterms:created>
  <dcterms:modified xsi:type="dcterms:W3CDTF">2018-03-22T03:17:59Z</dcterms:modified>
</cp:coreProperties>
</file>